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3"/>
    <p:sldMasterId id="2147483659" r:id="rId4"/>
    <p:sldMasterId id="2147483661" r:id="rId5"/>
    <p:sldMasterId id="2147483671" r:id="rId6"/>
  </p:sldMasterIdLst>
  <p:notesMasterIdLst>
    <p:notesMasterId r:id="rId37"/>
  </p:notesMasterIdLst>
  <p:sldIdLst>
    <p:sldId id="580" r:id="rId7"/>
    <p:sldId id="1132" r:id="rId8"/>
    <p:sldId id="1176" r:id="rId9"/>
    <p:sldId id="1158" r:id="rId10"/>
    <p:sldId id="1157" r:id="rId11"/>
    <p:sldId id="1160" r:id="rId12"/>
    <p:sldId id="1164" r:id="rId13"/>
    <p:sldId id="1189" r:id="rId14"/>
    <p:sldId id="1161" r:id="rId15"/>
    <p:sldId id="1165" r:id="rId16"/>
    <p:sldId id="1180" r:id="rId17"/>
    <p:sldId id="1181" r:id="rId18"/>
    <p:sldId id="1178" r:id="rId19"/>
    <p:sldId id="1182" r:id="rId20"/>
    <p:sldId id="1177" r:id="rId21"/>
    <p:sldId id="1168" r:id="rId22"/>
    <p:sldId id="1183" r:id="rId23"/>
    <p:sldId id="1162" r:id="rId24"/>
    <p:sldId id="1184" r:id="rId25"/>
    <p:sldId id="1185" r:id="rId26"/>
    <p:sldId id="1211" r:id="rId27"/>
    <p:sldId id="1186" r:id="rId28"/>
    <p:sldId id="1171" r:id="rId29"/>
    <p:sldId id="1172" r:id="rId30"/>
    <p:sldId id="1173" r:id="rId31"/>
    <p:sldId id="1174" r:id="rId32"/>
    <p:sldId id="1175" r:id="rId33"/>
    <p:sldId id="1190" r:id="rId34"/>
    <p:sldId id="1191" r:id="rId35"/>
    <p:sldId id="1192" r:id="rId36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7" userDrawn="1">
          <p15:clr>
            <a:srgbClr val="A4A3A4"/>
          </p15:clr>
        </p15:guide>
        <p15:guide id="2" pos="37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2991" initials="5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C865"/>
    <a:srgbClr val="13C4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horzBarState="maximized">
    <p:restoredLeft sz="12256" autoAdjust="0"/>
    <p:restoredTop sz="86407" autoAdjust="0"/>
  </p:normalViewPr>
  <p:slideViewPr>
    <p:cSldViewPr>
      <p:cViewPr varScale="1">
        <p:scale>
          <a:sx n="94" d="100"/>
          <a:sy n="94" d="100"/>
        </p:scale>
        <p:origin x="60" y="116"/>
      </p:cViewPr>
      <p:guideLst>
        <p:guide orient="horz" pos="2287"/>
        <p:guide pos="3772"/>
      </p:guideLst>
    </p:cSldViewPr>
  </p:slideViewPr>
  <p:outlineViewPr>
    <p:cViewPr>
      <p:scale>
        <a:sx n="33" d="100"/>
        <a:sy n="33" d="100"/>
      </p:scale>
      <p:origin x="222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20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2" Type="http://schemas.openxmlformats.org/officeDocument/2006/relationships/tags" Target="tags/tag11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1707C-68B8-419F-B361-E35A325FC6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A724C-28BD-4324-A0E5-7C95F64D5EE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</p:nvPr>
        </p:nvSpPr>
        <p:spPr>
          <a:xfrm>
            <a:off x="0" y="67819"/>
            <a:ext cx="9255150" cy="552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idx="1"/>
          </p:nvPr>
        </p:nvSpPr>
        <p:spPr>
          <a:xfrm>
            <a:off x="621162" y="927652"/>
            <a:ext cx="10894978" cy="5049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1936" y="2849652"/>
            <a:ext cx="11959877" cy="83099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lang="zh-CN" altLang="en-US" sz="4800" b="1" i="0" kern="120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693528" y="5093868"/>
            <a:ext cx="6823719" cy="5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zh-CN" altLang="en-US" sz="2400" b="1" i="0" kern="1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342900" lvl="0" indent="-342900" defTabSz="914400" eaLnBrk="1" latinLnBrk="0" hangingPunct="1">
              <a:lnSpc>
                <a:spcPct val="90000"/>
              </a:lnSpc>
              <a:spcBef>
                <a:spcPct val="0"/>
              </a:spcBef>
            </a:pPr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</p:nvPr>
        </p:nvSpPr>
        <p:spPr>
          <a:xfrm>
            <a:off x="0" y="67819"/>
            <a:ext cx="9255150" cy="552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idx="1"/>
          </p:nvPr>
        </p:nvSpPr>
        <p:spPr>
          <a:xfrm>
            <a:off x="621162" y="927652"/>
            <a:ext cx="10894978" cy="5049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+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</p:nvPr>
        </p:nvSpPr>
        <p:spPr>
          <a:xfrm>
            <a:off x="0" y="67819"/>
            <a:ext cx="9255150" cy="552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3" name="文本占位符 2"/>
          <p:cNvSpPr>
            <a:spLocks noGrp="1"/>
          </p:cNvSpPr>
          <p:nvPr>
            <p:ph idx="1"/>
          </p:nvPr>
        </p:nvSpPr>
        <p:spPr>
          <a:xfrm>
            <a:off x="621162" y="927652"/>
            <a:ext cx="10894978" cy="5049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</p:nvPr>
        </p:nvSpPr>
        <p:spPr>
          <a:xfrm>
            <a:off x="0" y="67819"/>
            <a:ext cx="9255150" cy="552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2"/>
          <p:cNvSpPr>
            <a:spLocks noGrp="1"/>
          </p:cNvSpPr>
          <p:nvPr>
            <p:ph idx="1"/>
          </p:nvPr>
        </p:nvSpPr>
        <p:spPr>
          <a:xfrm>
            <a:off x="621162" y="927652"/>
            <a:ext cx="10894978" cy="5049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无底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5937788"/>
            <a:ext cx="12192000" cy="82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</p:nvPr>
        </p:nvSpPr>
        <p:spPr>
          <a:xfrm>
            <a:off x="0" y="67819"/>
            <a:ext cx="9255150" cy="552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（红版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</p:nvPr>
        </p:nvSpPr>
        <p:spPr>
          <a:xfrm>
            <a:off x="0" y="67819"/>
            <a:ext cx="9255150" cy="552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+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</p:nvPr>
        </p:nvSpPr>
        <p:spPr>
          <a:xfrm>
            <a:off x="0" y="67819"/>
            <a:ext cx="9255150" cy="552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3" name="文本占位符 2"/>
          <p:cNvSpPr>
            <a:spLocks noGrp="1"/>
          </p:cNvSpPr>
          <p:nvPr>
            <p:ph idx="1"/>
          </p:nvPr>
        </p:nvSpPr>
        <p:spPr>
          <a:xfrm>
            <a:off x="621162" y="927652"/>
            <a:ext cx="10894978" cy="5049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43" y="479261"/>
            <a:ext cx="2502714" cy="75011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（红版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</p:nvPr>
        </p:nvSpPr>
        <p:spPr>
          <a:xfrm>
            <a:off x="0" y="67819"/>
            <a:ext cx="9255150" cy="552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4A5373E-96B5-43F9-BA4B-F1D9CA7723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38D3B82-B99A-4E8A-9094-DCAFD68542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</p:nvPr>
        </p:nvSpPr>
        <p:spPr>
          <a:xfrm>
            <a:off x="0" y="67819"/>
            <a:ext cx="9255150" cy="552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2"/>
          <p:cNvSpPr>
            <a:spLocks noGrp="1"/>
          </p:cNvSpPr>
          <p:nvPr>
            <p:ph idx="1"/>
          </p:nvPr>
        </p:nvSpPr>
        <p:spPr>
          <a:xfrm>
            <a:off x="621162" y="927652"/>
            <a:ext cx="10894978" cy="5049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无底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" y="5937788"/>
            <a:ext cx="12192000" cy="82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</p:nvPr>
        </p:nvSpPr>
        <p:spPr>
          <a:xfrm>
            <a:off x="0" y="67819"/>
            <a:ext cx="9255150" cy="552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（红版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</p:nvPr>
        </p:nvSpPr>
        <p:spPr>
          <a:xfrm>
            <a:off x="0" y="67819"/>
            <a:ext cx="9255150" cy="552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E581-562E-4730-8706-60492B6D63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07E-8894-4F1F-9958-0607E5A2E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4.xml"/><Relationship Id="rId12" Type="http://schemas.openxmlformats.org/officeDocument/2006/relationships/image" Target="../media/image3.png"/><Relationship Id="rId11" Type="http://schemas.openxmlformats.org/officeDocument/2006/relationships/image" Target="../media/image2.png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49347"/>
            <a:ext cx="9255150" cy="552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1161" y="122087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灯片编号占位符 1"/>
          <p:cNvSpPr txBox="1"/>
          <p:nvPr userDrawn="1"/>
        </p:nvSpPr>
        <p:spPr>
          <a:xfrm>
            <a:off x="9270402" y="63993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65B638-2E62-44DB-A9CC-ABB5E68DC56A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0" y="640560"/>
            <a:ext cx="12169584" cy="22474"/>
            <a:chOff x="0" y="695976"/>
            <a:chExt cx="8172400" cy="22474"/>
          </a:xfrm>
        </p:grpSpPr>
        <p:cxnSp>
          <p:nvCxnSpPr>
            <p:cNvPr id="9" name="直接连接符 8"/>
            <p:cNvCxnSpPr/>
            <p:nvPr userDrawn="1"/>
          </p:nvCxnSpPr>
          <p:spPr>
            <a:xfrm>
              <a:off x="0" y="695976"/>
              <a:ext cx="8172400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 userDrawn="1"/>
          </p:nvCxnSpPr>
          <p:spPr>
            <a:xfrm>
              <a:off x="1" y="718450"/>
              <a:ext cx="8172399" cy="0"/>
            </a:xfrm>
            <a:prstGeom prst="line">
              <a:avLst/>
            </a:prstGeom>
            <a:ln w="19050">
              <a:solidFill>
                <a:srgbClr val="D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5" descr="C:\Users\Administrator\Desktop\未命名 -2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6202312"/>
            <a:ext cx="12192001" cy="43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灯片编号占位符 11"/>
          <p:cNvSpPr txBox="1"/>
          <p:nvPr userDrawn="1"/>
        </p:nvSpPr>
        <p:spPr>
          <a:xfrm>
            <a:off x="9356465" y="63999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400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28" y="6215856"/>
            <a:ext cx="396052" cy="388921"/>
          </a:xfrm>
          <a:prstGeom prst="rect">
            <a:avLst/>
          </a:prstGeom>
        </p:spPr>
      </p:pic>
      <p:pic>
        <p:nvPicPr>
          <p:cNvPr id="5" name="图片 4" descr="C:\Users\Administrator\Desktop\001.png00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639815" y="7455"/>
            <a:ext cx="1469852" cy="61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FF0000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10" y="365126"/>
            <a:ext cx="10515382" cy="632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10" y="1154545"/>
            <a:ext cx="10515382" cy="502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09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9E581-562E-4730-8706-60492B6D63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127" y="6356351"/>
            <a:ext cx="4113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134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6107E-8894-4F1F-9958-0607E5A2ECB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FF0000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24601" y="2098675"/>
            <a:ext cx="4742797" cy="330200"/>
          </a:xfrm>
          <a:prstGeom prst="rect">
            <a:avLst/>
          </a:prstGeom>
          <a:solidFill>
            <a:srgbClr val="C30D2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56401" y="2079914"/>
            <a:ext cx="3879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  权  激  励  标  准  制  定  者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anose="02010600040101010101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anose="02010600040101010101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anose="02010600040101010101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anose="0201060004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anose="0201060004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anose="0201060004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anose="0201060004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anose="0201060004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n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49347"/>
            <a:ext cx="9255150" cy="552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1161" y="122087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灯片编号占位符 1"/>
          <p:cNvSpPr txBox="1"/>
          <p:nvPr/>
        </p:nvSpPr>
        <p:spPr>
          <a:xfrm>
            <a:off x="9270402" y="63993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65B638-2E62-44DB-A9CC-ABB5E68DC56A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640560"/>
            <a:ext cx="12169584" cy="22474"/>
            <a:chOff x="0" y="695976"/>
            <a:chExt cx="8172400" cy="22474"/>
          </a:xfrm>
        </p:grpSpPr>
        <p:cxnSp>
          <p:nvCxnSpPr>
            <p:cNvPr id="9" name="直接连接符 8"/>
            <p:cNvCxnSpPr/>
            <p:nvPr userDrawn="1"/>
          </p:nvCxnSpPr>
          <p:spPr>
            <a:xfrm>
              <a:off x="0" y="695976"/>
              <a:ext cx="8172400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 userDrawn="1"/>
          </p:nvCxnSpPr>
          <p:spPr>
            <a:xfrm>
              <a:off x="1" y="718450"/>
              <a:ext cx="8172399" cy="0"/>
            </a:xfrm>
            <a:prstGeom prst="line">
              <a:avLst/>
            </a:prstGeom>
            <a:ln w="19050">
              <a:solidFill>
                <a:srgbClr val="D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5" descr="C:\Users\Administrator\Desktop\未命名 -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6202312"/>
            <a:ext cx="12192001" cy="43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灯片编号占位符 11"/>
          <p:cNvSpPr txBox="1"/>
          <p:nvPr/>
        </p:nvSpPr>
        <p:spPr>
          <a:xfrm>
            <a:off x="9356465" y="63999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400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28" y="6215856"/>
            <a:ext cx="396052" cy="388921"/>
          </a:xfrm>
          <a:prstGeom prst="rect">
            <a:avLst/>
          </a:prstGeom>
        </p:spPr>
      </p:pic>
      <p:pic>
        <p:nvPicPr>
          <p:cNvPr id="5" name="图片 4" descr="C:\Users\Administrator\Desktop\001.png00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39815" y="7455"/>
            <a:ext cx="1469852" cy="61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FF0000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3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4.xml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19.png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5.xml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6.xml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32.png"/><Relationship Id="rId1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0" Type="http://schemas.openxmlformats.org/officeDocument/2006/relationships/slideLayout" Target="../slideLayouts/slideLayout21.xml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49.jpeg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6" Type="http://schemas.openxmlformats.org/officeDocument/2006/relationships/slideLayout" Target="../slideLayouts/slideLayout21.xml"/><Relationship Id="rId25" Type="http://schemas.openxmlformats.org/officeDocument/2006/relationships/image" Target="../media/image65.png"/><Relationship Id="rId24" Type="http://schemas.openxmlformats.org/officeDocument/2006/relationships/image" Target="../media/image64.png"/><Relationship Id="rId23" Type="http://schemas.openxmlformats.org/officeDocument/2006/relationships/image" Target="../media/image63.png"/><Relationship Id="rId22" Type="http://schemas.openxmlformats.org/officeDocument/2006/relationships/image" Target="../media/image62.png"/><Relationship Id="rId21" Type="http://schemas.openxmlformats.org/officeDocument/2006/relationships/image" Target="../media/image61.png"/><Relationship Id="rId20" Type="http://schemas.openxmlformats.org/officeDocument/2006/relationships/image" Target="../media/image60.png"/><Relationship Id="rId2" Type="http://schemas.openxmlformats.org/officeDocument/2006/relationships/image" Target="../media/image44.png"/><Relationship Id="rId19" Type="http://schemas.openxmlformats.org/officeDocument/2006/relationships/image" Target="../media/image59.png"/><Relationship Id="rId18" Type="http://schemas.openxmlformats.org/officeDocument/2006/relationships/image" Target="../media/image58.png"/><Relationship Id="rId17" Type="http://schemas.openxmlformats.org/officeDocument/2006/relationships/image" Target="../media/image57.png"/><Relationship Id="rId16" Type="http://schemas.openxmlformats.org/officeDocument/2006/relationships/image" Target="../media/image56.png"/><Relationship Id="rId15" Type="http://schemas.openxmlformats.org/officeDocument/2006/relationships/image" Target="../media/image55.png"/><Relationship Id="rId14" Type="http://schemas.openxmlformats.org/officeDocument/2006/relationships/tags" Target="../tags/tag8.xml"/><Relationship Id="rId13" Type="http://schemas.openxmlformats.org/officeDocument/2006/relationships/image" Target="../media/image54.png"/><Relationship Id="rId12" Type="http://schemas.openxmlformats.org/officeDocument/2006/relationships/tags" Target="../tags/tag7.xml"/><Relationship Id="rId11" Type="http://schemas.openxmlformats.org/officeDocument/2006/relationships/image" Target="../media/image53.png"/><Relationship Id="rId10" Type="http://schemas.openxmlformats.org/officeDocument/2006/relationships/image" Target="../media/image52.png"/><Relationship Id="rId1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jpeg"/><Relationship Id="rId27" Type="http://schemas.openxmlformats.org/officeDocument/2006/relationships/slideLayout" Target="../slideLayouts/slideLayout21.xml"/><Relationship Id="rId26" Type="http://schemas.openxmlformats.org/officeDocument/2006/relationships/image" Target="../media/image41.png"/><Relationship Id="rId25" Type="http://schemas.openxmlformats.org/officeDocument/2006/relationships/image" Target="../media/image47.png"/><Relationship Id="rId24" Type="http://schemas.openxmlformats.org/officeDocument/2006/relationships/image" Target="../media/image46.png"/><Relationship Id="rId23" Type="http://schemas.openxmlformats.org/officeDocument/2006/relationships/image" Target="../media/image45.png"/><Relationship Id="rId22" Type="http://schemas.openxmlformats.org/officeDocument/2006/relationships/image" Target="../media/image44.png"/><Relationship Id="rId21" Type="http://schemas.openxmlformats.org/officeDocument/2006/relationships/image" Target="../media/image65.png"/><Relationship Id="rId20" Type="http://schemas.openxmlformats.org/officeDocument/2006/relationships/image" Target="../media/image64.png"/><Relationship Id="rId2" Type="http://schemas.openxmlformats.org/officeDocument/2006/relationships/image" Target="../media/image48.jpeg"/><Relationship Id="rId19" Type="http://schemas.openxmlformats.org/officeDocument/2006/relationships/image" Target="../media/image63.png"/><Relationship Id="rId18" Type="http://schemas.openxmlformats.org/officeDocument/2006/relationships/image" Target="../media/image62.png"/><Relationship Id="rId17" Type="http://schemas.openxmlformats.org/officeDocument/2006/relationships/image" Target="../media/image61.png"/><Relationship Id="rId16" Type="http://schemas.openxmlformats.org/officeDocument/2006/relationships/image" Target="../media/image57.png"/><Relationship Id="rId15" Type="http://schemas.openxmlformats.org/officeDocument/2006/relationships/image" Target="../media/image56.png"/><Relationship Id="rId14" Type="http://schemas.openxmlformats.org/officeDocument/2006/relationships/image" Target="../media/image55.png"/><Relationship Id="rId13" Type="http://schemas.openxmlformats.org/officeDocument/2006/relationships/tags" Target="../tags/tag10.xml"/><Relationship Id="rId12" Type="http://schemas.openxmlformats.org/officeDocument/2006/relationships/image" Target="../media/image54.png"/><Relationship Id="rId11" Type="http://schemas.openxmlformats.org/officeDocument/2006/relationships/tags" Target="../tags/tag9.xml"/><Relationship Id="rId10" Type="http://schemas.openxmlformats.org/officeDocument/2006/relationships/image" Target="../media/image60.png"/><Relationship Id="rId1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68.png"/><Relationship Id="rId1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69.png"/><Relationship Id="rId1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70.png"/><Relationship Id="rId1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71.png"/><Relationship Id="rId1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72.png"/><Relationship Id="rId1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73.png"/><Relationship Id="rId1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74.pn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image15.wdp"/><Relationship Id="rId3" Type="http://schemas.openxmlformats.org/officeDocument/2006/relationships/image" Target="../media/image16.jpeg"/><Relationship Id="rId2" Type="http://schemas.openxmlformats.org/officeDocument/2006/relationships/tags" Target="../tags/tag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12006" y="3933200"/>
            <a:ext cx="70510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产品宣传资料</a:t>
            </a:r>
            <a:endParaRPr lang="zh-CN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2812415" y="3141345"/>
            <a:ext cx="6567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东莞市华彩威科技有限公司</a:t>
            </a:r>
            <a:endParaRPr lang="en-US" altLang="zh-CN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2856230" y="5013325"/>
            <a:ext cx="6567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2023</a:t>
            </a: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年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月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pic>
        <p:nvPicPr>
          <p:cNvPr id="8" name="图片 7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5820" y="260350"/>
            <a:ext cx="2219960" cy="27057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263525" y="1124585"/>
          <a:ext cx="11723370" cy="5666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9270"/>
                <a:gridCol w="1570355"/>
                <a:gridCol w="1675130"/>
                <a:gridCol w="1775460"/>
                <a:gridCol w="1573530"/>
                <a:gridCol w="1675130"/>
                <a:gridCol w="1674495"/>
              </a:tblGrid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型号名称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封装规格</a:t>
                      </a:r>
                      <a:r>
                        <a:rPr lang="en-US" altLang="zh-CN" sz="1400"/>
                        <a:t>(mm)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电流</a:t>
                      </a:r>
                      <a:r>
                        <a:rPr lang="en-US" altLang="zh-CN" sz="1400"/>
                        <a:t>(mA)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400"/>
                        <a:t>是否需要外接电容</a:t>
                      </a:r>
                      <a:endParaRPr 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支架颜色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备注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产品亮点</a:t>
                      </a:r>
                      <a:endParaRPr lang="zh-CN" altLang="en-US" sz="1400"/>
                    </a:p>
                  </a:txBody>
                  <a:tcPr/>
                </a:tc>
              </a:tr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WS2812S</a:t>
                      </a:r>
                      <a:endParaRPr lang="en-U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5050-6 Pins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12mA*3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/>
                        <a:t>是</a:t>
                      </a:r>
                      <a:endParaRPr lang="zh-CN" altLang="en-US" sz="1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白色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/>
                        <a:t>1000</a:t>
                      </a:r>
                      <a:r>
                        <a:rPr lang="zh-CN" altLang="en-US" sz="1200"/>
                        <a:t>个</a:t>
                      </a:r>
                      <a:r>
                        <a:rPr lang="en-US" altLang="zh-CN" sz="1200"/>
                        <a:t>/</a:t>
                      </a:r>
                      <a:r>
                        <a:rPr lang="zh-CN" altLang="en-US" sz="1200"/>
                        <a:t>盘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第一款内置灯珠</a:t>
                      </a:r>
                      <a:endParaRPr lang="zh-CN" altLang="en-US" sz="1200"/>
                    </a:p>
                  </a:txBody>
                  <a:tcPr/>
                </a:tc>
              </a:tr>
              <a:tr h="3048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WS2812A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5050-4 Pins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12mA*3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/>
                        <a:t>否</a:t>
                      </a:r>
                      <a:endParaRPr lang="zh-CN" altLang="en-US" sz="1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白色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1000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高亮度</a:t>
                      </a:r>
                      <a:endParaRPr lang="zh-CN" altLang="en-US" sz="1200"/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WS2812B-V5/W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WS2812B-B</a:t>
                      </a:r>
                      <a:endParaRPr lang="en-U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5050-4 Pins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12mA*3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白色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r>
                        <a:rPr lang="zh-CN" altLang="en-US" sz="1400"/>
                        <a:t>黑色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>
                          <a:sym typeface="+mn-ea"/>
                        </a:rPr>
                        <a:t>1000</a:t>
                      </a:r>
                      <a:r>
                        <a:rPr lang="zh-CN" altLang="en-US" sz="1000">
                          <a:sym typeface="+mn-ea"/>
                        </a:rPr>
                        <a:t>个</a:t>
                      </a:r>
                      <a:r>
                        <a:rPr lang="en-US" altLang="zh-CN" sz="1000">
                          <a:sym typeface="+mn-ea"/>
                        </a:rPr>
                        <a:t>/</a:t>
                      </a:r>
                      <a:r>
                        <a:rPr lang="zh-CN" altLang="en-US" sz="1000">
                          <a:sym typeface="+mn-ea"/>
                        </a:rPr>
                        <a:t>盘或</a:t>
                      </a:r>
                      <a:r>
                        <a:rPr lang="en-US" altLang="zh-CN" sz="1000">
                          <a:sym typeface="+mn-ea"/>
                        </a:rPr>
                        <a:t>4500</a:t>
                      </a:r>
                      <a:r>
                        <a:rPr lang="zh-CN" altLang="en-US" sz="1000">
                          <a:sym typeface="+mn-ea"/>
                        </a:rPr>
                        <a:t>个</a:t>
                      </a:r>
                      <a:r>
                        <a:rPr lang="en-US" altLang="zh-CN" sz="1000">
                          <a:sym typeface="+mn-ea"/>
                        </a:rPr>
                        <a:t>/</a:t>
                      </a:r>
                      <a:r>
                        <a:rPr lang="zh-CN" altLang="en-US" sz="1000">
                          <a:sym typeface="+mn-ea"/>
                        </a:rPr>
                        <a:t>盘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最畅销款灯珠</a:t>
                      </a:r>
                      <a:r>
                        <a:rPr lang="zh-CN" altLang="en-US" sz="1200">
                          <a:sym typeface="+mn-ea"/>
                        </a:rPr>
                        <a:t>经典款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黑色表面款灯珠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46672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WS2812C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r>
                        <a:rPr lang="en-US" altLang="zh-CN" sz="1400"/>
                        <a:t>WS2812C-B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5050-4 Pins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5mA*3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>
                          <a:sym typeface="+mn-ea"/>
                        </a:rPr>
                        <a:t>是</a:t>
                      </a:r>
                      <a:endParaRPr lang="zh-CN" altLang="en-US" sz="1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白色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r>
                        <a:rPr lang="zh-CN" altLang="en-US" sz="1400"/>
                        <a:t>黑色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>
                          <a:sym typeface="+mn-ea"/>
                        </a:rPr>
                        <a:t>1000</a:t>
                      </a:r>
                      <a:r>
                        <a:rPr lang="zh-CN" altLang="en-US" sz="1000">
                          <a:sym typeface="+mn-ea"/>
                        </a:rPr>
                        <a:t>个</a:t>
                      </a:r>
                      <a:r>
                        <a:rPr lang="en-US" altLang="zh-CN" sz="1000">
                          <a:sym typeface="+mn-ea"/>
                        </a:rPr>
                        <a:t>/</a:t>
                      </a:r>
                      <a:r>
                        <a:rPr lang="zh-CN" altLang="en-US" sz="1000">
                          <a:sym typeface="+mn-ea"/>
                        </a:rPr>
                        <a:t>盘或</a:t>
                      </a:r>
                      <a:r>
                        <a:rPr lang="en-US" altLang="zh-CN" sz="1000">
                          <a:sym typeface="+mn-ea"/>
                        </a:rPr>
                        <a:t>4500</a:t>
                      </a:r>
                      <a:r>
                        <a:rPr lang="zh-CN" altLang="en-US" sz="1000">
                          <a:sym typeface="+mn-ea"/>
                        </a:rPr>
                        <a:t>个</a:t>
                      </a:r>
                      <a:r>
                        <a:rPr lang="en-US" altLang="zh-CN" sz="1000">
                          <a:sym typeface="+mn-ea"/>
                        </a:rPr>
                        <a:t>/</a:t>
                      </a:r>
                      <a:r>
                        <a:rPr lang="zh-CN" altLang="en-US" sz="1000">
                          <a:sym typeface="+mn-ea"/>
                        </a:rPr>
                        <a:t>盘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小电流版本灯珠</a:t>
                      </a:r>
                      <a:endParaRPr lang="zh-CN" altLang="en-US" sz="1200"/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WS2812E-V5/W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5050-4 Pins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12mA*3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白色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4500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高性价比款</a:t>
                      </a:r>
                      <a:endParaRPr lang="zh-CN" altLang="en-US" sz="1200"/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/>
                        <a:t>WS2812B-MINI-V3/W</a:t>
                      </a:r>
                      <a:endParaRPr lang="en-US" altLang="zh-CN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3535-4 Pins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12mA*3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白色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900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盘或</a:t>
                      </a:r>
                      <a:r>
                        <a:rPr lang="en-US" altLang="zh-CN" sz="1200">
                          <a:sym typeface="+mn-ea"/>
                        </a:rPr>
                        <a:t>30</a:t>
                      </a:r>
                      <a:r>
                        <a:rPr lang="en-US" altLang="zh-CN" sz="1200">
                          <a:sym typeface="+mn-ea"/>
                        </a:rPr>
                        <a:t>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3.5mm</a:t>
                      </a:r>
                      <a:r>
                        <a:rPr lang="zh-CN" altLang="en-US" sz="1200"/>
                        <a:t>小尺寸灯珠</a:t>
                      </a:r>
                      <a:endParaRPr lang="zh-CN" altLang="en-US" sz="1200"/>
                    </a:p>
                  </a:txBody>
                  <a:tcPr/>
                </a:tc>
              </a:tr>
              <a:tr h="2717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WS2812B-MINI-X1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3535-4 Pins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12mA*3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白色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>
                          <a:sym typeface="+mn-ea"/>
                        </a:rPr>
                        <a:t>1500</a:t>
                      </a:r>
                      <a:r>
                        <a:rPr lang="zh-CN" altLang="en-US" sz="1000">
                          <a:sym typeface="+mn-ea"/>
                        </a:rPr>
                        <a:t>个</a:t>
                      </a:r>
                      <a:r>
                        <a:rPr lang="en-US" altLang="zh-CN" sz="1000">
                          <a:sym typeface="+mn-ea"/>
                        </a:rPr>
                        <a:t>/</a:t>
                      </a:r>
                      <a:r>
                        <a:rPr lang="zh-CN" altLang="en-US" sz="1000">
                          <a:sym typeface="+mn-ea"/>
                        </a:rPr>
                        <a:t>盘或</a:t>
                      </a:r>
                      <a:r>
                        <a:rPr lang="en-US" altLang="zh-CN" sz="1000">
                          <a:sym typeface="+mn-ea"/>
                        </a:rPr>
                        <a:t>6000</a:t>
                      </a:r>
                      <a:r>
                        <a:rPr lang="zh-CN" altLang="en-US" sz="1000">
                          <a:sym typeface="+mn-ea"/>
                        </a:rPr>
                        <a:t>个</a:t>
                      </a:r>
                      <a:r>
                        <a:rPr lang="en-US" altLang="zh-CN" sz="1000">
                          <a:sym typeface="+mn-ea"/>
                        </a:rPr>
                        <a:t>/</a:t>
                      </a:r>
                      <a:r>
                        <a:rPr lang="zh-CN" altLang="en-US" sz="1000">
                          <a:sym typeface="+mn-ea"/>
                        </a:rPr>
                        <a:t>盘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/>
                        <a:t>3.5mm</a:t>
                      </a:r>
                      <a:r>
                        <a:rPr lang="zh-CN" altLang="en-US" sz="1000"/>
                        <a:t>薄款小尺寸灯珠</a:t>
                      </a:r>
                      <a:endParaRPr lang="zh-CN" altLang="en-US" sz="1000"/>
                    </a:p>
                  </a:txBody>
                  <a:tcPr/>
                </a:tc>
              </a:tr>
              <a:tr h="32321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WS2812B-4020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4020-4 Pins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12mA*3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白色（侧发光）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/>
                        <a:t>2000</a:t>
                      </a:r>
                      <a:r>
                        <a:rPr lang="zh-CN" altLang="en-US" sz="1200"/>
                        <a:t>个</a:t>
                      </a:r>
                      <a:r>
                        <a:rPr lang="en-US" altLang="zh-CN" sz="1200"/>
                        <a:t>/</a:t>
                      </a:r>
                      <a:r>
                        <a:rPr lang="zh-CN" altLang="en-US" sz="1200"/>
                        <a:t>盘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侧发光大电流款灯珠</a:t>
                      </a:r>
                      <a:endParaRPr lang="zh-CN" altLang="en-US" sz="1200"/>
                    </a:p>
                  </a:txBody>
                  <a:tcPr/>
                </a:tc>
              </a:tr>
              <a:tr h="31305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WS2812B-2020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2020-4 Pins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12mA*3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Molding</a:t>
                      </a:r>
                      <a:r>
                        <a:rPr lang="zh-CN" altLang="en-US" sz="1400"/>
                        <a:t>结构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4500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大电流</a:t>
                      </a:r>
                      <a:r>
                        <a:rPr lang="en-US" altLang="zh-CN" sz="1200">
                          <a:sym typeface="+mn-ea"/>
                        </a:rPr>
                        <a:t>Molding</a:t>
                      </a:r>
                      <a:r>
                        <a:rPr lang="zh-CN" altLang="en-US" sz="1200">
                          <a:sym typeface="+mn-ea"/>
                        </a:rPr>
                        <a:t>灯珠</a:t>
                      </a:r>
                      <a:endParaRPr lang="zh-CN" altLang="en-US" sz="1200"/>
                    </a:p>
                  </a:txBody>
                  <a:tcPr/>
                </a:tc>
              </a:tr>
              <a:tr h="34480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WS2812C-2020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2020-4 Pins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5mA*3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/>
                        <a:t>是</a:t>
                      </a:r>
                      <a:endParaRPr lang="zh-CN" altLang="en-US" sz="1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Molding</a:t>
                      </a:r>
                      <a:r>
                        <a:rPr lang="zh-CN" altLang="en-US" sz="1400">
                          <a:sym typeface="+mn-ea"/>
                        </a:rPr>
                        <a:t>结构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4500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小电流</a:t>
                      </a:r>
                      <a:r>
                        <a:rPr lang="en-US" altLang="zh-CN" sz="1200"/>
                        <a:t>Molding</a:t>
                      </a:r>
                      <a:r>
                        <a:rPr lang="zh-CN" altLang="en-US" sz="1200"/>
                        <a:t>灯珠</a:t>
                      </a:r>
                      <a:endParaRPr lang="zh-CN" altLang="en-US" sz="1200"/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WS2812C-2427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2427-4 Pins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5mA*3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>
                          <a:sym typeface="+mn-ea"/>
                        </a:rPr>
                        <a:t>是</a:t>
                      </a:r>
                      <a:endParaRPr lang="zh-CN" altLang="en-US" sz="1400" b="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白色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小</a:t>
                      </a:r>
                      <a:r>
                        <a:rPr lang="zh-CN" sz="1200">
                          <a:sym typeface="+mn-ea"/>
                        </a:rPr>
                        <a:t>尺寸支架</a:t>
                      </a:r>
                      <a:r>
                        <a:rPr lang="en-US" altLang="zh-CN" sz="1200">
                          <a:sym typeface="+mn-ea"/>
                        </a:rPr>
                        <a:t>2427</a:t>
                      </a:r>
                      <a:r>
                        <a:rPr lang="zh-CN" altLang="en-US" sz="1200">
                          <a:sym typeface="+mn-ea"/>
                        </a:rPr>
                        <a:t>灯珠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WS2812C-1313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1313-4 Pin3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5mA*3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>
                          <a:sym typeface="+mn-ea"/>
                        </a:rPr>
                        <a:t>是</a:t>
                      </a:r>
                      <a:endParaRPr lang="zh-CN" altLang="en-US" sz="1400" b="1"/>
                    </a:p>
                    <a:p>
                      <a:pPr>
                        <a:buNone/>
                      </a:pPr>
                      <a:endParaRPr lang="zh-CN" altLang="en-US" sz="1400" b="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白色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小</a:t>
                      </a:r>
                      <a:r>
                        <a:rPr lang="zh-CN" sz="1200">
                          <a:sym typeface="+mn-ea"/>
                        </a:rPr>
                        <a:t>尺寸支架</a:t>
                      </a:r>
                      <a:r>
                        <a:rPr lang="en-US" altLang="zh-CN" sz="1200">
                          <a:sym typeface="+mn-ea"/>
                        </a:rPr>
                        <a:t>1313</a:t>
                      </a:r>
                      <a:r>
                        <a:rPr lang="zh-CN" altLang="en-US" sz="1200">
                          <a:sym typeface="+mn-ea"/>
                        </a:rPr>
                        <a:t>灯珠</a:t>
                      </a:r>
                      <a:endParaRPr lang="zh-CN" altLang="en-US" sz="12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2639695" y="332740"/>
            <a:ext cx="7065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600" b="1">
                <a:sym typeface="+mn-ea"/>
              </a:rPr>
              <a:t>数字</a:t>
            </a:r>
            <a:r>
              <a:rPr lang="en-US" altLang="zh-CN" sz="3600" b="1">
                <a:sym typeface="+mn-ea"/>
              </a:rPr>
              <a:t>LED : </a:t>
            </a:r>
            <a:r>
              <a:rPr lang="en-US" altLang="zh-CN" sz="3600">
                <a:sym typeface="+mn-ea"/>
              </a:rPr>
              <a:t>WS2812 5V</a:t>
            </a:r>
            <a:r>
              <a:rPr lang="zh-CN" altLang="en-US" sz="3600">
                <a:sym typeface="+mn-ea"/>
              </a:rPr>
              <a:t>系列</a:t>
            </a:r>
            <a:endParaRPr lang="zh-CN" altLang="en-US" sz="3600" b="1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95325" y="476885"/>
            <a:ext cx="7857490" cy="2475230"/>
            <a:chOff x="869" y="298"/>
            <a:chExt cx="12374" cy="3898"/>
          </a:xfrm>
        </p:grpSpPr>
        <p:sp>
          <p:nvSpPr>
            <p:cNvPr id="27" name="文本框 26"/>
            <p:cNvSpPr txBox="1"/>
            <p:nvPr/>
          </p:nvSpPr>
          <p:spPr>
            <a:xfrm>
              <a:off x="2116" y="298"/>
              <a:ext cx="11127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600" b="1">
                  <a:solidFill>
                    <a:srgbClr val="00B0F0"/>
                  </a:solidFill>
                  <a:latin typeface="黑体" panose="02010609060101010101" charset="-122"/>
                  <a:ea typeface="黑体" panose="02010609060101010101" charset="-122"/>
                </a:rPr>
                <a:t>主要产品-数字LED系列</a:t>
              </a:r>
              <a:endParaRPr lang="zh-CN" altLang="en-US" sz="3600" b="1">
                <a:solidFill>
                  <a:srgbClr val="00B0F0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69" y="2792"/>
              <a:ext cx="10746" cy="1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400" b="1"/>
                <a:t> </a:t>
              </a:r>
              <a:r>
                <a:rPr lang="zh-CN" sz="2800" b="1"/>
                <a:t>数字</a:t>
              </a:r>
              <a:r>
                <a:rPr lang="en-US" altLang="zh-CN" sz="2800" b="1"/>
                <a:t>LED : </a:t>
              </a:r>
              <a:endParaRPr lang="en-US" altLang="zh-CN" sz="2400" b="1"/>
            </a:p>
            <a:p>
              <a:pPr algn="l"/>
              <a:r>
                <a:rPr lang="en-US" altLang="zh-CN" sz="2400">
                  <a:sym typeface="+mn-ea"/>
                </a:rPr>
                <a:t>WS2813 5V</a:t>
              </a:r>
              <a:r>
                <a:rPr lang="zh-CN" sz="2400">
                  <a:sym typeface="+mn-ea"/>
                </a:rPr>
                <a:t>断点续传</a:t>
              </a:r>
              <a:r>
                <a:rPr lang="zh-CN" altLang="en-US" sz="2400">
                  <a:sym typeface="+mn-ea"/>
                </a:rPr>
                <a:t>系列：</a:t>
              </a:r>
              <a:r>
                <a:rPr lang="en-US" altLang="zh-CN" sz="2400">
                  <a:sym typeface="+mn-ea"/>
                </a:rPr>
                <a:t> 5050/3535/2121/1313</a:t>
              </a:r>
              <a:endParaRPr lang="en-US" altLang="zh-CN" sz="2400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15" y="3140710"/>
            <a:ext cx="7866380" cy="1848485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>
            <a:off x="8809990" y="1168400"/>
            <a:ext cx="2868295" cy="5085820"/>
            <a:chOff x="7606" y="2347"/>
            <a:chExt cx="3550" cy="7830"/>
          </a:xfrm>
        </p:grpSpPr>
        <p:sp>
          <p:nvSpPr>
            <p:cNvPr id="48" name="ïṩḻíḓé"/>
            <p:cNvSpPr/>
            <p:nvPr/>
          </p:nvSpPr>
          <p:spPr>
            <a:xfrm>
              <a:off x="7606" y="2347"/>
              <a:ext cx="3212" cy="783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52000">
                  <a:schemeClr val="accent3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 smtClean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摩托车</a:t>
              </a:r>
              <a:r>
                <a:rPr lang="en-US" altLang="zh-CN" sz="1200" dirty="0" smtClean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LED</a:t>
              </a:r>
              <a:r>
                <a:rPr lang="zh-CN" altLang="en-US" sz="1200" dirty="0" smtClean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天使眼产品</a:t>
              </a: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 smtClean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</a:t>
              </a:r>
              <a:r>
                <a:rPr lang="en-US" altLang="zh-CN" sz="1200" dirty="0" smtClean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LED</a:t>
              </a:r>
              <a:r>
                <a:rPr lang="zh-CN" altLang="en-US" sz="1200" dirty="0" smtClean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透明屏产品</a:t>
              </a: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 smtClean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教育学习套件产品</a:t>
              </a:r>
              <a:endPara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 smtClean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</a:t>
              </a:r>
              <a:r>
                <a:rPr lang="en-US" altLang="zh-CN" sz="1200" dirty="0" smtClean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MINI </a:t>
              </a:r>
              <a:r>
                <a:rPr lang="zh-CN" altLang="en-US" sz="1200" dirty="0" smtClean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发光字系列产品</a:t>
              </a:r>
              <a:endParaRPr sz="1200"/>
            </a:p>
          </p:txBody>
        </p:sp>
        <p:sp>
          <p:nvSpPr>
            <p:cNvPr id="58" name="ïṣḻíḑe"/>
            <p:cNvSpPr/>
            <p:nvPr/>
          </p:nvSpPr>
          <p:spPr>
            <a:xfrm>
              <a:off x="7636" y="2392"/>
              <a:ext cx="3520" cy="699"/>
            </a:xfrm>
            <a:prstGeom prst="rect">
              <a:avLst/>
            </a:prstGeom>
          </p:spPr>
          <p:txBody>
            <a:bodyPr wrap="none">
              <a:normAutofit fontScale="90000"/>
            </a:bodyPr>
            <a:p>
              <a:pPr lvl="0" algn="ctr"/>
              <a:r>
                <a:rPr lang="en-US" altLang="zh-CN" sz="1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WS2813</a:t>
              </a:r>
              <a:r>
                <a:rPr lang="zh-CN" altLang="en-US" sz="1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系列产品应用</a:t>
              </a: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/>
              <a:endParaRPr lang="zh-CN" sz="1100" b="1" kern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ctr"/>
              <a:endParaRPr lang="zh-CN" altLang="en-US" sz="2000" b="1" kern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0" y="3147"/>
              <a:ext cx="2807" cy="1087"/>
            </a:xfrm>
            <a:prstGeom prst="roundRect">
              <a:avLst/>
            </a:prstGeom>
          </p:spPr>
        </p:pic>
        <p:pic>
          <p:nvPicPr>
            <p:cNvPr id="61" name="图片 60" descr="ws2813C-20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8231" y="4358"/>
              <a:ext cx="2120" cy="1591"/>
            </a:xfrm>
            <a:prstGeom prst="roundRect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</p:spPr>
        </p:pic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8205" y="6202"/>
              <a:ext cx="2146" cy="1820"/>
            </a:xfrm>
            <a:prstGeom prst="roundRect">
              <a:avLst/>
            </a:prstGeom>
          </p:spPr>
        </p:pic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19100" y="1189990"/>
          <a:ext cx="11612880" cy="5617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2455"/>
                <a:gridCol w="1643380"/>
                <a:gridCol w="1752600"/>
                <a:gridCol w="1753235"/>
                <a:gridCol w="904240"/>
                <a:gridCol w="1847850"/>
                <a:gridCol w="1849120"/>
              </a:tblGrid>
              <a:tr h="4724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型号名称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封装规格</a:t>
                      </a:r>
                      <a:r>
                        <a:rPr lang="en-US" altLang="zh-CN" sz="1400"/>
                        <a:t>(mm)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电流</a:t>
                      </a:r>
                      <a:r>
                        <a:rPr lang="en-US" altLang="zh-CN" sz="1400"/>
                        <a:t>(mA)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400"/>
                        <a:t>是否需要外接电容</a:t>
                      </a:r>
                      <a:endParaRPr 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支架颜色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备注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产品亮点</a:t>
                      </a:r>
                      <a:endParaRPr lang="zh-CN" altLang="en-US" sz="1400"/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WS2813A-V1</a:t>
                      </a:r>
                      <a:endParaRPr lang="en-U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5050-6 Pins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16mA*3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/>
                        <a:t>否</a:t>
                      </a:r>
                      <a:endParaRPr lang="zh-CN" altLang="en-US" sz="1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白色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1000</a:t>
                      </a:r>
                      <a:r>
                        <a:rPr lang="zh-CN" altLang="en-US" sz="1400">
                          <a:sym typeface="+mn-ea"/>
                        </a:rPr>
                        <a:t>个</a:t>
                      </a:r>
                      <a:r>
                        <a:rPr lang="en-US" altLang="zh-CN" sz="1400">
                          <a:sym typeface="+mn-ea"/>
                        </a:rPr>
                        <a:t>/</a:t>
                      </a:r>
                      <a:r>
                        <a:rPr lang="zh-CN" altLang="en-US" sz="1400">
                          <a:sym typeface="+mn-ea"/>
                        </a:rPr>
                        <a:t>盘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高亮度</a:t>
                      </a:r>
                      <a:endParaRPr lang="zh-CN" altLang="en-US" sz="1400"/>
                    </a:p>
                  </a:txBody>
                  <a:tcPr/>
                </a:tc>
              </a:tr>
              <a:tr h="22923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WS2813B-V5/W</a:t>
                      </a:r>
                      <a:endParaRPr lang="en-U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5050-6 Pins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16mA*3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白色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1000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盘或</a:t>
                      </a:r>
                      <a:r>
                        <a:rPr lang="en-US" altLang="zh-CN" sz="1200">
                          <a:sym typeface="+mn-ea"/>
                        </a:rPr>
                        <a:t>4500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最畅销款断点续传灯珠</a:t>
                      </a:r>
                      <a:endParaRPr lang="zh-CN" altLang="en-US" sz="1200"/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WS2813B-B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5050-6 Pins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16mA*3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否</a:t>
                      </a:r>
                      <a:endParaRPr lang="zh-CN" altLang="en-US" sz="1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黑色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1000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盘或</a:t>
                      </a:r>
                      <a:r>
                        <a:rPr lang="en-US" altLang="zh-CN" sz="1200">
                          <a:sym typeface="+mn-ea"/>
                        </a:rPr>
                        <a:t>4500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黑色表面畅销款灯珠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WS2813C-V3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WS2813C-B</a:t>
                      </a:r>
                      <a:endParaRPr lang="en-U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5050-6 Pins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9+7+4=20mA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白色</a:t>
                      </a:r>
                      <a:endParaRPr lang="zh-CN" altLang="en-US" sz="14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400"/>
                        <a:t>黑色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1000</a:t>
                      </a:r>
                      <a:r>
                        <a:rPr lang="zh-CN" altLang="en-US" sz="1400">
                          <a:sym typeface="+mn-ea"/>
                        </a:rPr>
                        <a:t>个</a:t>
                      </a:r>
                      <a:r>
                        <a:rPr lang="en-US" altLang="zh-CN" sz="1400">
                          <a:sym typeface="+mn-ea"/>
                        </a:rPr>
                        <a:t>/</a:t>
                      </a:r>
                      <a:r>
                        <a:rPr lang="zh-CN" altLang="en-US" sz="1400">
                          <a:sym typeface="+mn-ea"/>
                        </a:rPr>
                        <a:t>盘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小电流款断点续传</a:t>
                      </a:r>
                      <a:endParaRPr lang="zh-CN" altLang="en-US" sz="1400"/>
                    </a:p>
                  </a:txBody>
                  <a:tcPr/>
                </a:tc>
              </a:tr>
              <a:tr h="5835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WS2813B-Mini-V1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3535-6 Pins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16mA*3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白色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1500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盘或</a:t>
                      </a:r>
                      <a:r>
                        <a:rPr lang="en-US" altLang="zh-CN" sz="1200">
                          <a:sym typeface="+mn-ea"/>
                        </a:rPr>
                        <a:t>6000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大电流</a:t>
                      </a:r>
                      <a:r>
                        <a:rPr lang="en-US" altLang="zh-CN" sz="1200">
                          <a:sym typeface="+mn-ea"/>
                        </a:rPr>
                        <a:t>3.5mm</a:t>
                      </a:r>
                      <a:r>
                        <a:rPr lang="zh-CN" altLang="en-US" sz="1200">
                          <a:sym typeface="+mn-ea"/>
                        </a:rPr>
                        <a:t>灯珠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  <a:tr h="4165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WS2813C-Mini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3535-6 Pins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9+7+4=20mA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白色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1500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盘或</a:t>
                      </a:r>
                      <a:r>
                        <a:rPr lang="en-US" altLang="zh-CN" sz="1200">
                          <a:sym typeface="+mn-ea"/>
                        </a:rPr>
                        <a:t>6000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小电流</a:t>
                      </a:r>
                      <a:r>
                        <a:rPr lang="en-US" altLang="zh-CN" sz="1200">
                          <a:sym typeface="+mn-ea"/>
                        </a:rPr>
                        <a:t>3.5mm</a:t>
                      </a:r>
                      <a:r>
                        <a:rPr lang="zh-CN" altLang="en-US" sz="1200">
                          <a:sym typeface="+mn-ea"/>
                        </a:rPr>
                        <a:t>灯珠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WS2813B-RGBW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5050-6 Pins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16mA*3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白色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1000</a:t>
                      </a:r>
                      <a:r>
                        <a:rPr lang="zh-CN" altLang="en-US" sz="1400"/>
                        <a:t>个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盘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RGBW</a:t>
                      </a:r>
                      <a:r>
                        <a:rPr lang="zh-CN" altLang="en-US" sz="1400"/>
                        <a:t>四通道断点续传灯珠</a:t>
                      </a:r>
                      <a:endParaRPr lang="zh-CN" altLang="en-US" sz="1400"/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WS2813C-2020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2020-6Pins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9+7+4=20mA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Molding</a:t>
                      </a:r>
                      <a:r>
                        <a:rPr lang="zh-CN" altLang="en-US" sz="1400"/>
                        <a:t>结构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4500</a:t>
                      </a:r>
                      <a:r>
                        <a:rPr lang="zh-CN" altLang="en-US" sz="1400"/>
                        <a:t>个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盘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Molding</a:t>
                      </a:r>
                      <a:r>
                        <a:rPr lang="zh-CN" altLang="en-US" sz="1400"/>
                        <a:t>款</a:t>
                      </a:r>
                      <a:r>
                        <a:rPr lang="en-US" altLang="zh-CN" sz="1400"/>
                        <a:t>9:</a:t>
                      </a:r>
                      <a:r>
                        <a:rPr lang="en-US" altLang="zh-CN" sz="1400"/>
                        <a:t>7:4</a:t>
                      </a:r>
                      <a:r>
                        <a:rPr lang="zh-CN" altLang="en-US" sz="1400"/>
                        <a:t>白平衡灯珠</a:t>
                      </a:r>
                      <a:endParaRPr lang="zh-CN" altLang="en-US" sz="1400"/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WS2813B-2121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2121-6Pins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16mA*3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否</a:t>
                      </a:r>
                      <a:endParaRPr lang="zh-CN" altLang="en-US" sz="1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白色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4000</a:t>
                      </a:r>
                      <a:r>
                        <a:rPr lang="zh-CN" altLang="en-US" sz="1400"/>
                        <a:t>个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盘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大电流</a:t>
                      </a:r>
                      <a:r>
                        <a:rPr lang="en-US" altLang="zh-CN" sz="1400"/>
                        <a:t>2.1mm</a:t>
                      </a:r>
                      <a:r>
                        <a:rPr lang="zh-CN" altLang="en-US" sz="1400"/>
                        <a:t>灯珠</a:t>
                      </a:r>
                      <a:endParaRPr lang="en-US" altLang="zh-CN" sz="1400"/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WS2813C-2121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2121-6Pins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9+7+4=20mA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0"/>
                        <a:t>否</a:t>
                      </a:r>
                      <a:endParaRPr lang="zh-CN" altLang="en-US" sz="1400" b="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白色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4000</a:t>
                      </a:r>
                      <a:r>
                        <a:rPr lang="zh-CN" altLang="en-US" sz="1400">
                          <a:sym typeface="+mn-ea"/>
                        </a:rPr>
                        <a:t>个</a:t>
                      </a:r>
                      <a:r>
                        <a:rPr lang="en-US" altLang="zh-CN" sz="1400">
                          <a:sym typeface="+mn-ea"/>
                        </a:rPr>
                        <a:t>/</a:t>
                      </a:r>
                      <a:r>
                        <a:rPr lang="zh-CN" altLang="en-US" sz="1400">
                          <a:sym typeface="+mn-ea"/>
                        </a:rPr>
                        <a:t>盘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2639695" y="332740"/>
            <a:ext cx="7859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600" b="1">
                <a:sym typeface="+mn-ea"/>
              </a:rPr>
              <a:t>数字</a:t>
            </a:r>
            <a:r>
              <a:rPr lang="en-US" altLang="zh-CN" sz="3600" b="1">
                <a:sym typeface="+mn-ea"/>
              </a:rPr>
              <a:t>LED : </a:t>
            </a:r>
            <a:r>
              <a:rPr lang="en-US" altLang="zh-CN" sz="3600">
                <a:sym typeface="+mn-ea"/>
              </a:rPr>
              <a:t>WS2813 5V</a:t>
            </a:r>
            <a:r>
              <a:rPr lang="zh-CN" altLang="en-US" sz="3600">
                <a:sym typeface="+mn-ea"/>
              </a:rPr>
              <a:t>系列（断点续传）</a:t>
            </a:r>
            <a:endParaRPr lang="zh-CN" altLang="en-US" sz="3600" b="1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51815" y="692785"/>
            <a:ext cx="8803936" cy="4134152"/>
            <a:chOff x="869" y="1205"/>
            <a:chExt cx="12011" cy="5600"/>
          </a:xfrm>
        </p:grpSpPr>
        <p:sp>
          <p:nvSpPr>
            <p:cNvPr id="27" name="文本框 26"/>
            <p:cNvSpPr txBox="1"/>
            <p:nvPr/>
          </p:nvSpPr>
          <p:spPr>
            <a:xfrm>
              <a:off x="1753" y="1205"/>
              <a:ext cx="11127" cy="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600" b="1">
                  <a:solidFill>
                    <a:srgbClr val="00B0F0"/>
                  </a:solidFill>
                  <a:latin typeface="黑体" panose="02010609060101010101" charset="-122"/>
                  <a:ea typeface="黑体" panose="02010609060101010101" charset="-122"/>
                </a:rPr>
                <a:t>主要产品-数字LED系列</a:t>
              </a:r>
              <a:endParaRPr lang="zh-CN" altLang="en-US" sz="3600" b="1">
                <a:solidFill>
                  <a:srgbClr val="00B0F0"/>
                </a:solidFill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 rot="0">
              <a:off x="869" y="2565"/>
              <a:ext cx="11327" cy="4240"/>
              <a:chOff x="755" y="3019"/>
              <a:chExt cx="11327" cy="4240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755" y="3019"/>
                <a:ext cx="11327" cy="1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en-US" altLang="zh-CN" sz="2400" b="1"/>
                  <a:t> </a:t>
                </a:r>
                <a:r>
                  <a:rPr lang="zh-CN" sz="2800" b="1"/>
                  <a:t>数字</a:t>
                </a:r>
                <a:r>
                  <a:rPr lang="en-US" altLang="zh-CN" sz="2800" b="1"/>
                  <a:t>LED : </a:t>
                </a:r>
                <a:endParaRPr lang="en-US" altLang="zh-CN" sz="2400" b="1"/>
              </a:p>
              <a:p>
                <a:pPr algn="l"/>
                <a:r>
                  <a:rPr lang="en-US" altLang="zh-CN" sz="2400"/>
                  <a:t> </a:t>
                </a:r>
                <a:r>
                  <a:rPr lang="en-US" altLang="zh-CN" sz="2400">
                    <a:sym typeface="+mn-ea"/>
                  </a:rPr>
                  <a:t>WS2815 12V</a:t>
                </a:r>
                <a:r>
                  <a:rPr lang="zh-CN" sz="2400">
                    <a:sym typeface="+mn-ea"/>
                  </a:rPr>
                  <a:t>断点续传</a:t>
                </a:r>
                <a:r>
                  <a:rPr lang="zh-CN" altLang="en-US" sz="2400">
                    <a:sym typeface="+mn-ea"/>
                  </a:rPr>
                  <a:t>系列：</a:t>
                </a:r>
                <a:r>
                  <a:rPr lang="en-US" altLang="zh-CN" sz="2400">
                    <a:sym typeface="+mn-ea"/>
                  </a:rPr>
                  <a:t> 5050/3535  5050RGBW</a:t>
                </a:r>
                <a:endParaRPr lang="en-US" altLang="zh-CN" sz="2400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095" y="6534"/>
                <a:ext cx="488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endParaRPr lang="zh-CN" altLang="en-US" sz="2400"/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" y="4266"/>
              <a:ext cx="10746" cy="251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8976360" y="1484630"/>
            <a:ext cx="2346960" cy="4972050"/>
            <a:chOff x="14361" y="2101"/>
            <a:chExt cx="4314" cy="7830"/>
          </a:xfrm>
        </p:grpSpPr>
        <p:sp>
          <p:nvSpPr>
            <p:cNvPr id="18" name="ïṩḻíḓé"/>
            <p:cNvSpPr/>
            <p:nvPr/>
          </p:nvSpPr>
          <p:spPr>
            <a:xfrm>
              <a:off x="14361" y="2101"/>
              <a:ext cx="4312" cy="783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52000">
                  <a:schemeClr val="accent3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285750" indent="-285750">
                <a:lnSpc>
                  <a:spcPct val="130000"/>
                </a:lnSpc>
                <a:buFont typeface="Wingdings" panose="05000000000000000000" charset="0"/>
                <a:buChar char="l"/>
              </a:pPr>
              <a:r>
                <a:rPr lang="zh-CN" altLang="en-US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断点续传功能、单</a:t>
              </a:r>
              <a:r>
                <a:rPr lang="zh-CN" altLang="en-US" sz="1200" dirty="0" smtClean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灯损坏不影响信号正常传输到下一颗灯</a:t>
              </a:r>
              <a:endPara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Wingdings" panose="05000000000000000000" charset="0"/>
                <a:buChar char="l"/>
              </a:pPr>
              <a:r>
                <a:rPr lang="en-US" altLang="zh-CN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DC12V </a:t>
              </a:r>
              <a:r>
                <a:rPr lang="zh-CN" altLang="en-US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供电 </a:t>
              </a:r>
              <a:r>
                <a:rPr lang="en-US" altLang="zh-CN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(</a:t>
              </a:r>
              <a:r>
                <a:rPr lang="zh-CN" altLang="en-US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范围：</a:t>
              </a:r>
              <a:r>
                <a:rPr lang="en-US" altLang="zh-CN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9.5-13.5V)</a:t>
              </a:r>
              <a:endParaRPr lang="en-US" altLang="zh-CN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Wingdings" panose="05000000000000000000" charset="0"/>
                <a:buChar char="l"/>
              </a:pPr>
              <a:r>
                <a:rPr lang="en-US" altLang="zh-CN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12mA</a:t>
              </a:r>
              <a:r>
                <a:rPr lang="zh-CN" altLang="en-US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恒流输出</a:t>
              </a:r>
              <a:endPara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Wingdings" panose="05000000000000000000" charset="0"/>
                <a:buChar char="l"/>
              </a:pPr>
              <a:r>
                <a:rPr lang="zh-CN" altLang="en-US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全彩灯条</a:t>
              </a:r>
              <a:r>
                <a:rPr lang="en-US" altLang="zh-CN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10</a:t>
              </a:r>
              <a:r>
                <a:rPr lang="zh-CN" altLang="en-US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米无颜色差异 </a:t>
              </a:r>
              <a:endPara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Wingdings" panose="05000000000000000000" charset="0"/>
                <a:buChar char="l"/>
              </a:pPr>
              <a:r>
                <a:rPr lang="zh-CN" altLang="en-US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内封电容，不需要任何其他外围电子元件辅助</a:t>
              </a:r>
              <a:endPara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Wingdings" panose="05000000000000000000" charset="0"/>
                <a:buChar char="l"/>
              </a:pPr>
              <a:r>
                <a:rPr lang="zh-CN" altLang="en-US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是一个完整的外控像素点</a:t>
              </a:r>
              <a:endPara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>
                <a:lnSpc>
                  <a:spcPct val="130000"/>
                </a:lnSpc>
                <a:buFont typeface="Wingdings" panose="05000000000000000000" charset="0"/>
                <a:buChar char="l"/>
              </a:pPr>
              <a:r>
                <a:rPr lang="zh-CN" altLang="en-US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控制协议与</a:t>
              </a:r>
              <a:r>
                <a:rPr lang="en-US" altLang="zh-CN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WS2812</a:t>
              </a:r>
              <a:r>
                <a:rPr lang="zh-CN" altLang="en-US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、</a:t>
              </a:r>
              <a:r>
                <a:rPr lang="en-US" altLang="zh-CN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WS2813</a:t>
              </a:r>
              <a:r>
                <a:rPr lang="zh-CN" altLang="en-US" sz="12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完全一致</a:t>
              </a:r>
              <a:endParaRPr sz="1200"/>
            </a:p>
          </p:txBody>
        </p:sp>
        <p:sp>
          <p:nvSpPr>
            <p:cNvPr id="65" name="ïṣḻíḑe"/>
            <p:cNvSpPr/>
            <p:nvPr/>
          </p:nvSpPr>
          <p:spPr>
            <a:xfrm>
              <a:off x="14361" y="2101"/>
              <a:ext cx="4314" cy="1568"/>
            </a:xfrm>
            <a:prstGeom prst="rect">
              <a:avLst/>
            </a:prstGeom>
          </p:spPr>
          <p:txBody>
            <a:bodyPr wrap="none">
              <a:normAutofit fontScale="90000"/>
            </a:bodyPr>
            <a:p>
              <a:pPr lvl="0" algn="ctr"/>
              <a:endParaRPr lang="en-US" altLang="zh-CN"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/>
              <a:r>
                <a:rPr lang="en-US" altLang="zh-CN" sz="2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WS2815</a:t>
              </a:r>
              <a:endParaRPr lang="en-US" altLang="zh-CN" sz="2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/>
              <a:r>
                <a:rPr lang="zh-CN" altLang="en-US" sz="11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业内首款</a:t>
              </a:r>
              <a:r>
                <a:rPr lang="en-US" altLang="zh-CN" sz="11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12V</a:t>
              </a:r>
              <a:r>
                <a:rPr lang="zh-CN" altLang="en-US" sz="11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单点单控，</a:t>
              </a:r>
              <a:endParaRPr lang="zh-CN" altLang="en-US" sz="11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lvl="0" algn="ctr"/>
              <a:r>
                <a:rPr lang="zh-CN" altLang="en-US" sz="11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同时带有断点续传功能的幻彩</a:t>
              </a:r>
              <a:r>
                <a:rPr lang="en-US" altLang="zh-CN" sz="11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LED</a:t>
              </a:r>
              <a:endParaRPr lang="zh-CN" altLang="en-US" sz="1100" b="1" kern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07670" y="1988820"/>
          <a:ext cx="11612880" cy="5617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2455"/>
                <a:gridCol w="1643380"/>
                <a:gridCol w="1752600"/>
                <a:gridCol w="1753235"/>
                <a:gridCol w="904240"/>
                <a:gridCol w="1847850"/>
                <a:gridCol w="1849120"/>
              </a:tblGrid>
              <a:tr h="4724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型号名称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封装规格</a:t>
                      </a:r>
                      <a:r>
                        <a:rPr lang="en-US" altLang="zh-CN" sz="1400"/>
                        <a:t>(mm)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电流</a:t>
                      </a:r>
                      <a:r>
                        <a:rPr lang="en-US" altLang="zh-CN" sz="1400"/>
                        <a:t>(mA)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400"/>
                        <a:t>是否需要外接电容</a:t>
                      </a:r>
                      <a:endParaRPr 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支架颜色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备注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产品亮点</a:t>
                      </a:r>
                      <a:endParaRPr lang="zh-CN" altLang="en-US" sz="1400"/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WS2815B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WS2815B-B</a:t>
                      </a:r>
                      <a:endParaRPr lang="en-U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5050-6 Pins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12mA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/>
                        <a:t>否</a:t>
                      </a:r>
                      <a:endParaRPr lang="zh-CN" altLang="en-US" sz="1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白色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r>
                        <a:rPr lang="zh-CN" altLang="en-US" sz="1400"/>
                        <a:t>黑色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1000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盘或</a:t>
                      </a:r>
                      <a:r>
                        <a:rPr lang="en-US" altLang="zh-CN" sz="1200">
                          <a:sym typeface="+mn-ea"/>
                        </a:rPr>
                        <a:t>4500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内置</a:t>
                      </a:r>
                      <a:r>
                        <a:rPr lang="en-US" altLang="zh-CN" sz="1200"/>
                        <a:t>12V</a:t>
                      </a:r>
                      <a:r>
                        <a:rPr lang="zh-CN" altLang="en-US" sz="1200"/>
                        <a:t>单点单控灯珠</a:t>
                      </a:r>
                      <a:endParaRPr lang="zh-CN" altLang="en-US" sz="1200"/>
                    </a:p>
                  </a:txBody>
                  <a:tcPr/>
                </a:tc>
              </a:tr>
              <a:tr h="22923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WS2815E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WS2815E-B</a:t>
                      </a:r>
                      <a:endParaRPr lang="en-U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5050-6 Pins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12mA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是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白色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1000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盘或</a:t>
                      </a:r>
                      <a:r>
                        <a:rPr lang="en-US" altLang="zh-CN" sz="1200">
                          <a:sym typeface="+mn-ea"/>
                        </a:rPr>
                        <a:t>4500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最畅销款</a:t>
                      </a:r>
                      <a:r>
                        <a:rPr lang="en-US" altLang="zh-CN" sz="1400"/>
                        <a:t>12V</a:t>
                      </a:r>
                      <a:r>
                        <a:rPr lang="zh-CN" altLang="en-US" sz="1400"/>
                        <a:t>内置断点续传灯珠</a:t>
                      </a:r>
                      <a:endParaRPr lang="zh-CN" altLang="en-US" sz="1400"/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WS2815E-RGBW</a:t>
                      </a:r>
                      <a:endParaRPr lang="en-U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5050-6 Pins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12mA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是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白色</a:t>
                      </a:r>
                      <a:endParaRPr lang="zh-CN" altLang="en-US" sz="14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400"/>
                        <a:t>黑色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1000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盘或</a:t>
                      </a:r>
                      <a:r>
                        <a:rPr lang="en-US" altLang="zh-CN" sz="1200">
                          <a:sym typeface="+mn-ea"/>
                        </a:rPr>
                        <a:t>4500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/>
                        <a:t>RGBW</a:t>
                      </a:r>
                      <a:r>
                        <a:rPr lang="zh-CN" altLang="en-US" sz="1200">
                          <a:sym typeface="+mn-ea"/>
                        </a:rPr>
                        <a:t>内置</a:t>
                      </a:r>
                      <a:r>
                        <a:rPr lang="en-US" altLang="zh-CN" sz="1200">
                          <a:sym typeface="+mn-ea"/>
                        </a:rPr>
                        <a:t>12V</a:t>
                      </a:r>
                      <a:r>
                        <a:rPr lang="zh-CN" altLang="en-US" sz="1200">
                          <a:sym typeface="+mn-ea"/>
                        </a:rPr>
                        <a:t>单点单控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  <a:tr h="5835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WS2815E-MINI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3535-6 Pins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12mA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是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白色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1500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盘或</a:t>
                      </a:r>
                      <a:r>
                        <a:rPr lang="en-US" altLang="zh-CN" sz="1200">
                          <a:sym typeface="+mn-ea"/>
                        </a:rPr>
                        <a:t>6000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200">
                          <a:sym typeface="+mn-ea"/>
                        </a:rPr>
                        <a:t>小尺寸</a:t>
                      </a:r>
                      <a:r>
                        <a:rPr lang="en-US" altLang="zh-CN" sz="1200">
                          <a:sym typeface="+mn-ea"/>
                        </a:rPr>
                        <a:t>12V</a:t>
                      </a:r>
                      <a:r>
                        <a:rPr lang="zh-CN" altLang="en-US" sz="1200">
                          <a:sym typeface="+mn-ea"/>
                        </a:rPr>
                        <a:t>内置灯珠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2351405" y="476885"/>
            <a:ext cx="84861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600" b="1">
                <a:sym typeface="+mn-ea"/>
              </a:rPr>
              <a:t>数字</a:t>
            </a:r>
            <a:r>
              <a:rPr lang="en-US" altLang="zh-CN" sz="3600" b="1">
                <a:sym typeface="+mn-ea"/>
              </a:rPr>
              <a:t>LED : </a:t>
            </a:r>
            <a:r>
              <a:rPr lang="en-US" altLang="zh-CN" sz="3600">
                <a:sym typeface="+mn-ea"/>
              </a:rPr>
              <a:t>WS2815 12V</a:t>
            </a:r>
            <a:r>
              <a:rPr lang="zh-CN" altLang="en-US" sz="3600">
                <a:sym typeface="+mn-ea"/>
              </a:rPr>
              <a:t>系列（断点续传）</a:t>
            </a:r>
            <a:endParaRPr lang="zh-CN" altLang="en-US" sz="3600" b="1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911860" y="260150"/>
            <a:ext cx="9953695" cy="5999045"/>
            <a:chOff x="869" y="1204"/>
            <a:chExt cx="15675" cy="9447"/>
          </a:xfrm>
        </p:grpSpPr>
        <p:grpSp>
          <p:nvGrpSpPr>
            <p:cNvPr id="3" name="组合 2"/>
            <p:cNvGrpSpPr/>
            <p:nvPr/>
          </p:nvGrpSpPr>
          <p:grpSpPr>
            <a:xfrm>
              <a:off x="869" y="1204"/>
              <a:ext cx="15675" cy="6425"/>
              <a:chOff x="869" y="1204"/>
              <a:chExt cx="12558" cy="4885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2300" y="1204"/>
                <a:ext cx="11127" cy="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3600" b="1">
                    <a:solidFill>
                      <a:srgbClr val="00B0F0"/>
                    </a:solidFill>
                    <a:latin typeface="黑体" panose="02010609060101010101" charset="-122"/>
                    <a:ea typeface="黑体" panose="02010609060101010101" charset="-122"/>
                  </a:rPr>
                  <a:t>主要产品-数字LED系列</a:t>
                </a:r>
                <a:endParaRPr lang="zh-CN" altLang="en-US" sz="3600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69" y="2565"/>
                <a:ext cx="11371" cy="1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en-US" altLang="zh-CN" sz="2400" b="1"/>
                  <a:t> </a:t>
                </a:r>
                <a:r>
                  <a:rPr lang="zh-CN" sz="2800" b="1"/>
                  <a:t>数字</a:t>
                </a:r>
                <a:r>
                  <a:rPr lang="en-US" altLang="zh-CN" sz="2800" b="1"/>
                  <a:t>LED : </a:t>
                </a:r>
                <a:endParaRPr lang="en-US" altLang="zh-CN" sz="2400" b="1"/>
              </a:p>
              <a:p>
                <a:pPr algn="l"/>
                <a:r>
                  <a:rPr lang="en-US" altLang="zh-CN" sz="2400"/>
                  <a:t> </a:t>
                </a:r>
                <a:r>
                  <a:rPr lang="en-US" altLang="zh-CN" sz="2400">
                    <a:sym typeface="+mn-ea"/>
                  </a:rPr>
                  <a:t>WS2816  16bit</a:t>
                </a:r>
                <a:r>
                  <a:rPr lang="zh-CN" altLang="en-US" sz="2400">
                    <a:sym typeface="+mn-ea"/>
                  </a:rPr>
                  <a:t>高辉高刷系列：</a:t>
                </a:r>
                <a:r>
                  <a:rPr lang="en-US" altLang="zh-CN" sz="2400">
                    <a:sym typeface="+mn-ea"/>
                  </a:rPr>
                  <a:t>3535/2427/2121/1313</a:t>
                </a:r>
                <a:endParaRPr lang="en-US" altLang="zh-CN" sz="2400"/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5" y="3790"/>
                <a:ext cx="10748" cy="2299"/>
              </a:xfrm>
              <a:prstGeom prst="rect">
                <a:avLst/>
              </a:prstGeom>
            </p:spPr>
          </p:pic>
        </p:grp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5" y="8215"/>
              <a:ext cx="5998" cy="242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2" y="8273"/>
              <a:ext cx="7290" cy="2378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07670" y="1268730"/>
          <a:ext cx="11528425" cy="5280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9120"/>
                <a:gridCol w="1631315"/>
                <a:gridCol w="1739900"/>
                <a:gridCol w="1740535"/>
                <a:gridCol w="897255"/>
                <a:gridCol w="1834515"/>
                <a:gridCol w="1835785"/>
              </a:tblGrid>
              <a:tr h="4432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型号名称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封装规格</a:t>
                      </a:r>
                      <a:r>
                        <a:rPr lang="en-US" altLang="zh-CN" sz="1400"/>
                        <a:t>(mm)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电流</a:t>
                      </a:r>
                      <a:r>
                        <a:rPr lang="en-US" altLang="zh-CN" sz="1400"/>
                        <a:t>(mA)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400"/>
                        <a:t>是否需要外接电容</a:t>
                      </a:r>
                      <a:endParaRPr 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支架颜色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备注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产品亮点</a:t>
                      </a:r>
                      <a:endParaRPr lang="zh-CN" altLang="en-US" sz="1400"/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WS2816B-MINI</a:t>
                      </a:r>
                      <a:endParaRPr lang="en-U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3535-6 Pins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9+7+4=20mA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/>
                        <a:t>否</a:t>
                      </a:r>
                      <a:endParaRPr lang="zh-CN" altLang="en-US" sz="1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白色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6000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高辉高刷大电流显示屏灯珠</a:t>
                      </a:r>
                      <a:endParaRPr lang="zh-CN" altLang="en-US" sz="1200"/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WS2816B-2427</a:t>
                      </a:r>
                      <a:endParaRPr lang="en-U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2427-4 Pins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9+7+4=20mA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>
                          <a:sym typeface="+mn-ea"/>
                        </a:rPr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白色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200"/>
                    </a:p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4PIN</a:t>
                      </a:r>
                      <a:r>
                        <a:rPr lang="zh-CN" altLang="en-US" sz="1400"/>
                        <a:t>高辉大电流灯珠</a:t>
                      </a:r>
                      <a:endParaRPr lang="zh-CN" altLang="en-US" sz="1400"/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WS2816C-2427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en-U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2427-4 Pins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10mA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>
                          <a:sym typeface="+mn-ea"/>
                        </a:rPr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白色</a:t>
                      </a:r>
                      <a:endParaRPr lang="zh-CN" altLang="en-US" sz="14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400"/>
                        <a:t>黑色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4PIN</a:t>
                      </a:r>
                      <a:r>
                        <a:rPr lang="zh-CN" altLang="en-US" sz="1400">
                          <a:sym typeface="+mn-ea"/>
                        </a:rPr>
                        <a:t>高辉小电流灯珠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/>
                </a:tc>
              </a:tr>
              <a:tr h="54673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WS2816B-2121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2121-6Pins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9+7+4=20mA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>
                          <a:sym typeface="+mn-ea"/>
                        </a:rPr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白色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4000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200">
                          <a:sym typeface="+mn-ea"/>
                        </a:rPr>
                        <a:t>最畅销款显屏高辉大电流灯珠</a:t>
                      </a:r>
                      <a:endParaRPr lang="zh-CN" sz="1200">
                        <a:sym typeface="+mn-ea"/>
                      </a:endParaRPr>
                    </a:p>
                  </a:txBody>
                  <a:tcPr/>
                </a:tc>
              </a:tr>
              <a:tr h="54737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WS2816C-2121</a:t>
                      </a:r>
                      <a:endParaRPr lang="en-U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2121-6Pins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10mA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>
                          <a:sym typeface="+mn-ea"/>
                        </a:rPr>
                        <a:t>否</a:t>
                      </a:r>
                      <a:endParaRPr lang="zh-CN" altLang="en-US" sz="1400" b="1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白色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4000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200">
                          <a:sym typeface="+mn-ea"/>
                        </a:rPr>
                        <a:t>最畅销款显屏高辉小电流灯珠</a:t>
                      </a:r>
                      <a:endParaRPr lang="zh-CN" sz="12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  <a:tr h="54673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WS2816B-2020</a:t>
                      </a:r>
                      <a:endParaRPr lang="en-U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2020-6Pins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9+7+4=20mA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>
                          <a:sym typeface="+mn-ea"/>
                        </a:rPr>
                        <a:t>否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Molding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4500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Molding</a:t>
                      </a:r>
                      <a:r>
                        <a:rPr lang="zh-CN" altLang="en-US" sz="1200">
                          <a:sym typeface="+mn-ea"/>
                        </a:rPr>
                        <a:t>结构大电流灯珠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  <a:tr h="54737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WS2816C-2020</a:t>
                      </a:r>
                      <a:endParaRPr lang="en-U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2020-6Pins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10mA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>
                          <a:sym typeface="+mn-ea"/>
                        </a:rPr>
                        <a:t>否</a:t>
                      </a:r>
                      <a:endParaRPr lang="zh-CN" altLang="en-US" sz="1400" b="1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Molding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4500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盘</a:t>
                      </a:r>
                      <a:endParaRPr lang="zh-CN" altLang="en-US" sz="12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Molding</a:t>
                      </a:r>
                      <a:r>
                        <a:rPr lang="zh-CN" altLang="en-US" sz="1200">
                          <a:sym typeface="+mn-ea"/>
                        </a:rPr>
                        <a:t>结构小电流灯珠</a:t>
                      </a:r>
                      <a:endParaRPr lang="zh-CN" altLang="en-US" sz="12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  <a:tr h="54673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WS2816B-1313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1313-4Pins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9+7+4=20mA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>
                          <a:sym typeface="+mn-ea"/>
                        </a:rPr>
                        <a:t>否</a:t>
                      </a:r>
                      <a:endParaRPr lang="zh-CN" altLang="en-US" sz="1400" b="1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白色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最小尺寸大电流显屏专用灯珠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  <a:tr h="54737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/>
                        <a:t>WS2816C-1313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1313-4Pins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10mA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 b="1">
                          <a:sym typeface="+mn-ea"/>
                        </a:rPr>
                        <a:t>否</a:t>
                      </a:r>
                      <a:endParaRPr lang="zh-CN" altLang="en-US" sz="1400" b="1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白色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最小尺寸小电流显屏专用灯珠</a:t>
                      </a:r>
                      <a:endParaRPr lang="zh-CN" altLang="en-US" sz="12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2351405" y="476885"/>
            <a:ext cx="84861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3600" b="1">
                <a:sym typeface="+mn-ea"/>
              </a:rPr>
              <a:t>数字</a:t>
            </a:r>
            <a:r>
              <a:rPr lang="en-US" altLang="zh-CN" sz="3600" b="1">
                <a:sym typeface="+mn-ea"/>
              </a:rPr>
              <a:t>LED : </a:t>
            </a:r>
            <a:r>
              <a:rPr lang="en-US" altLang="zh-CN" sz="3600">
                <a:sym typeface="+mn-ea"/>
              </a:rPr>
              <a:t>WS2816  16bit</a:t>
            </a:r>
            <a:r>
              <a:rPr lang="zh-CN" altLang="en-US" sz="3600">
                <a:sym typeface="+mn-ea"/>
              </a:rPr>
              <a:t>高辉高刷系列</a:t>
            </a:r>
            <a:endParaRPr lang="zh-CN" altLang="en-US" sz="3600" b="1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51815" y="692785"/>
            <a:ext cx="9946026" cy="5875655"/>
            <a:chOff x="869" y="1091"/>
            <a:chExt cx="14369" cy="9253"/>
          </a:xfrm>
        </p:grpSpPr>
        <p:sp>
          <p:nvSpPr>
            <p:cNvPr id="27" name="文本框 26"/>
            <p:cNvSpPr txBox="1"/>
            <p:nvPr/>
          </p:nvSpPr>
          <p:spPr>
            <a:xfrm>
              <a:off x="2325" y="1091"/>
              <a:ext cx="11127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600" b="1">
                  <a:solidFill>
                    <a:srgbClr val="00B0F0"/>
                  </a:solidFill>
                  <a:latin typeface="黑体" panose="02010609060101010101" charset="-122"/>
                  <a:ea typeface="黑体" panose="02010609060101010101" charset="-122"/>
                </a:rPr>
                <a:t>主要产品-新产品系列</a:t>
              </a:r>
              <a:endParaRPr lang="zh-CN" altLang="en-US" sz="3600" b="1">
                <a:solidFill>
                  <a:srgbClr val="00B0F0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69" y="2565"/>
              <a:ext cx="998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400">
                  <a:sym typeface="+mn-ea"/>
                </a:rPr>
                <a:t>红外接收头系列</a:t>
              </a:r>
              <a:r>
                <a:rPr lang="en-US" altLang="zh-CN" sz="2400">
                  <a:sym typeface="+mn-ea"/>
                </a:rPr>
                <a:t> :   </a:t>
              </a:r>
              <a:r>
                <a:rPr lang="zh-CN" altLang="en-US" sz="2400">
                  <a:sym typeface="+mn-ea"/>
                </a:rPr>
                <a:t>鼻梁型，圆点型，</a:t>
              </a:r>
              <a:r>
                <a:rPr lang="en-US" altLang="zh-CN" sz="2400">
                  <a:sym typeface="+mn-ea"/>
                </a:rPr>
                <a:t>SMT</a:t>
              </a:r>
              <a:r>
                <a:rPr lang="zh-CN" altLang="en-US" sz="2400">
                  <a:sym typeface="+mn-ea"/>
                </a:rPr>
                <a:t>系列</a:t>
              </a:r>
              <a:endParaRPr lang="en-US" altLang="zh-CN" sz="240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209" y="8540"/>
              <a:ext cx="48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lang="zh-CN" altLang="en-US" sz="240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69" y="6648"/>
              <a:ext cx="14369" cy="36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sz="2400"/>
                <a:t>马达驱动</a:t>
              </a:r>
              <a:r>
                <a:rPr lang="en-US" altLang="zh-CN" sz="2400"/>
                <a:t>IC</a:t>
              </a:r>
              <a:r>
                <a:rPr lang="zh-CN" altLang="en-US" sz="2400"/>
                <a:t>：</a:t>
              </a:r>
              <a:r>
                <a:rPr lang="en-US" altLang="zh-CN" sz="2400"/>
                <a:t>5118</a:t>
              </a:r>
              <a:r>
                <a:rPr lang="zh-CN" altLang="en-US" sz="2400"/>
                <a:t>、</a:t>
              </a:r>
              <a:r>
                <a:rPr lang="en-US" altLang="zh-CN" sz="2400"/>
                <a:t>5116</a:t>
              </a:r>
              <a:endParaRPr lang="en-US" altLang="zh-CN" sz="2400"/>
            </a:p>
            <a:p>
              <a:r>
                <a:rPr lang="zh-CN" sz="2400">
                  <a:sym typeface="+mn-ea"/>
                </a:rPr>
                <a:t>电池充电</a:t>
              </a:r>
              <a:r>
                <a:rPr lang="en-US" altLang="zh-CN" sz="2400">
                  <a:sym typeface="+mn-ea"/>
                </a:rPr>
                <a:t>IC</a:t>
              </a:r>
              <a:r>
                <a:rPr lang="zh-CN" altLang="en-US" sz="2400">
                  <a:sym typeface="+mn-ea"/>
                </a:rPr>
                <a:t>、功放</a:t>
              </a:r>
              <a:r>
                <a:rPr lang="en-US" altLang="zh-CN" sz="2400">
                  <a:sym typeface="+mn-ea"/>
                </a:rPr>
                <a:t>IC</a:t>
              </a:r>
              <a:r>
                <a:rPr lang="zh-CN" altLang="en-US" sz="2400">
                  <a:sym typeface="+mn-ea"/>
                </a:rPr>
                <a:t>、光感</a:t>
              </a:r>
              <a:r>
                <a:rPr lang="en-US" altLang="zh-CN" sz="2400">
                  <a:sym typeface="+mn-ea"/>
                </a:rPr>
                <a:t>IC</a:t>
              </a:r>
              <a:endParaRPr lang="en-US" altLang="zh-CN" sz="2400">
                <a:sym typeface="+mn-ea"/>
              </a:endParaRPr>
            </a:p>
            <a:p>
              <a:r>
                <a:rPr lang="zh-CN" sz="2400">
                  <a:sym typeface="+mn-ea"/>
                </a:rPr>
                <a:t>电池盒</a:t>
              </a:r>
              <a:r>
                <a:rPr lang="en-US" altLang="zh-CN" sz="2400">
                  <a:sym typeface="+mn-ea"/>
                </a:rPr>
                <a:t>IC     :  WS28</a:t>
              </a:r>
              <a:r>
                <a:rPr lang="en-US" sz="2400">
                  <a:sym typeface="+mn-ea"/>
                </a:rPr>
                <a:t>32 8</a:t>
              </a:r>
              <a:r>
                <a:rPr lang="zh-CN" altLang="en-US" sz="2400">
                  <a:sym typeface="+mn-ea"/>
                </a:rPr>
                <a:t>功能</a:t>
              </a:r>
              <a:r>
                <a:rPr lang="en-US" altLang="zh-CN" sz="2400">
                  <a:sym typeface="+mn-ea"/>
                </a:rPr>
                <a:t>IC, WS2833</a:t>
              </a:r>
              <a:r>
                <a:rPr lang="zh-CN" altLang="en-US" sz="2400">
                  <a:sym typeface="+mn-ea"/>
                </a:rPr>
                <a:t>定时</a:t>
              </a:r>
              <a:r>
                <a:rPr lang="en-US" altLang="zh-CN" sz="2400">
                  <a:sym typeface="+mn-ea"/>
                </a:rPr>
                <a:t>IC</a:t>
              </a:r>
              <a:endParaRPr lang="en-US" altLang="zh-CN" sz="2400">
                <a:sym typeface="+mn-ea"/>
              </a:endParaRPr>
            </a:p>
            <a:p>
              <a:pPr algn="l"/>
              <a:r>
                <a:rPr lang="en-US" sz="2400">
                  <a:sym typeface="+mn-ea"/>
                </a:rPr>
                <a:t>8</a:t>
              </a:r>
              <a:r>
                <a:rPr lang="zh-CN" altLang="en-US" sz="2400">
                  <a:sym typeface="+mn-ea"/>
                </a:rPr>
                <a:t>位单片机</a:t>
              </a:r>
              <a:r>
                <a:rPr lang="en-US" altLang="zh-CN" sz="2400">
                  <a:sym typeface="+mn-ea"/>
                </a:rPr>
                <a:t>IC  :  WS053E 1K ROM MTP 8bit</a:t>
              </a:r>
              <a:r>
                <a:rPr lang="zh-CN" altLang="en-US" sz="2400">
                  <a:sym typeface="+mn-ea"/>
                </a:rPr>
                <a:t>单片机</a:t>
              </a:r>
              <a:r>
                <a:rPr lang="en-US" altLang="zh-CN" sz="2400">
                  <a:sym typeface="+mn-ea"/>
                </a:rPr>
                <a:t> SOT23-6, SOP8 SOP16</a:t>
              </a:r>
              <a:endParaRPr lang="en-US" altLang="zh-CN" sz="2400"/>
            </a:p>
            <a:p>
              <a:pPr algn="l"/>
              <a:r>
                <a:rPr lang="en-US" altLang="zh-CN" sz="2400">
                  <a:sym typeface="+mn-ea"/>
                </a:rPr>
                <a:t>                        WS053F  1K </a:t>
              </a:r>
              <a:r>
                <a:rPr lang="en-US" altLang="zh-CN" sz="2400">
                  <a:sym typeface="+mn-ea"/>
                </a:rPr>
                <a:t>ROM 2</a:t>
              </a:r>
              <a:r>
                <a:rPr lang="zh-CN" altLang="en-US" sz="2400">
                  <a:sym typeface="+mn-ea"/>
                </a:rPr>
                <a:t>路</a:t>
              </a:r>
              <a:r>
                <a:rPr lang="en-US" altLang="zh-CN" sz="2400">
                  <a:sym typeface="+mn-ea"/>
                </a:rPr>
                <a:t> A/D MTP 8bit</a:t>
              </a:r>
              <a:r>
                <a:rPr lang="zh-CN" altLang="en-US" sz="2400">
                  <a:sym typeface="+mn-ea"/>
                </a:rPr>
                <a:t>单片机</a:t>
              </a:r>
              <a:r>
                <a:rPr lang="en-US" altLang="zh-CN" sz="2400">
                  <a:sym typeface="+mn-ea"/>
                </a:rPr>
                <a:t>(</a:t>
              </a:r>
              <a:r>
                <a:rPr lang="zh-CN" altLang="en-US" sz="2400">
                  <a:sym typeface="+mn-ea"/>
                </a:rPr>
                <a:t>开发中）</a:t>
              </a:r>
              <a:endParaRPr lang="zh-CN" altLang="en-US" sz="2400">
                <a:solidFill>
                  <a:schemeClr val="tx1"/>
                </a:solidFill>
                <a:sym typeface="+mn-ea"/>
              </a:endParaRPr>
            </a:p>
            <a:p>
              <a:pPr algn="l"/>
              <a:r>
                <a:rPr lang="en-US" altLang="zh-CN" sz="2400">
                  <a:sym typeface="+mn-ea"/>
                </a:rPr>
                <a:t>                        WS055   2K ROM 2</a:t>
              </a:r>
              <a:r>
                <a:rPr lang="zh-CN" altLang="en-US" sz="2400">
                  <a:sym typeface="+mn-ea"/>
                </a:rPr>
                <a:t>路</a:t>
              </a:r>
              <a:r>
                <a:rPr lang="en-US" altLang="zh-CN" sz="2400">
                  <a:sym typeface="+mn-ea"/>
                </a:rPr>
                <a:t> A/D MTP 8bit</a:t>
              </a:r>
              <a:r>
                <a:rPr lang="zh-CN" altLang="en-US" sz="2400">
                  <a:sym typeface="+mn-ea"/>
                </a:rPr>
                <a:t>单片机</a:t>
              </a:r>
              <a:r>
                <a:rPr lang="en-US" altLang="zh-CN" sz="2400">
                  <a:sym typeface="+mn-ea"/>
                </a:rPr>
                <a:t>(</a:t>
              </a:r>
              <a:r>
                <a:rPr lang="zh-CN" altLang="en-US" sz="2400">
                  <a:sym typeface="+mn-ea"/>
                </a:rPr>
                <a:t>开发中）</a:t>
              </a:r>
              <a:endParaRPr lang="en-US" altLang="zh-CN" sz="2400">
                <a:sym typeface="+mn-ea"/>
              </a:endParaRPr>
            </a:p>
            <a:p>
              <a:endParaRPr lang="zh-CN" sz="2400">
                <a:solidFill>
                  <a:srgbClr val="FF0000"/>
                </a:solidFill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0" y="3290"/>
              <a:ext cx="13980" cy="3236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19760" y="424180"/>
            <a:ext cx="10581640" cy="6229350"/>
            <a:chOff x="976" y="668"/>
            <a:chExt cx="16664" cy="9810"/>
          </a:xfrm>
        </p:grpSpPr>
        <p:grpSp>
          <p:nvGrpSpPr>
            <p:cNvPr id="2" name="组合 1"/>
            <p:cNvGrpSpPr/>
            <p:nvPr/>
          </p:nvGrpSpPr>
          <p:grpSpPr>
            <a:xfrm>
              <a:off x="976" y="668"/>
              <a:ext cx="13642" cy="9810"/>
              <a:chOff x="1882" y="782"/>
              <a:chExt cx="13642" cy="9810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6147" y="782"/>
                <a:ext cx="8717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3600" b="1">
                    <a:solidFill>
                      <a:srgbClr val="00B0F0"/>
                    </a:solidFill>
                    <a:latin typeface="黑体" panose="02010609060101010101" charset="-122"/>
                    <a:ea typeface="黑体" panose="02010609060101010101" charset="-122"/>
                  </a:rPr>
                  <a:t>主要产品-成品/PCBA</a:t>
                </a:r>
                <a:endParaRPr lang="en-US" altLang="zh-CN" sz="3600" b="1">
                  <a:solidFill>
                    <a:srgbClr val="00B0F0"/>
                  </a:solidFill>
                </a:endParaRPr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1882" y="1939"/>
                <a:ext cx="13642" cy="8653"/>
                <a:chOff x="635" y="2490"/>
                <a:chExt cx="13642" cy="8653"/>
              </a:xfrm>
            </p:grpSpPr>
            <p:sp>
              <p:nvSpPr>
                <p:cNvPr id="8" name="文本框 7"/>
                <p:cNvSpPr txBox="1"/>
                <p:nvPr/>
              </p:nvSpPr>
              <p:spPr>
                <a:xfrm>
                  <a:off x="868" y="2490"/>
                  <a:ext cx="13409" cy="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sz="2400"/>
                    <a:t>幻彩软灯条：</a:t>
                  </a:r>
                  <a:r>
                    <a:rPr lang="en-US" altLang="zh-CN" sz="2400"/>
                    <a:t> 2811 12V/24V</a:t>
                  </a:r>
                  <a:r>
                    <a:rPr lang="zh-CN" altLang="en-US" sz="2400"/>
                    <a:t>系列，</a:t>
                  </a:r>
                  <a:r>
                    <a:rPr lang="en-US" altLang="zh-CN" sz="2400"/>
                    <a:t> 2818 12V/24V</a:t>
                  </a:r>
                  <a:r>
                    <a:rPr lang="zh-CN" altLang="en-US" sz="2400"/>
                    <a:t>系列，</a:t>
                  </a:r>
                  <a:endParaRPr lang="zh-CN" altLang="en-US" sz="2400"/>
                </a:p>
                <a:p>
                  <a:r>
                    <a:rPr lang="zh-CN" altLang="en-US" sz="2400"/>
                    <a:t> </a:t>
                  </a:r>
                  <a:r>
                    <a:rPr lang="en-US" altLang="zh-CN" sz="2400"/>
                    <a:t>                      2812</a:t>
                  </a:r>
                  <a:r>
                    <a:rPr lang="zh-CN" altLang="en-US" sz="2400"/>
                    <a:t>、</a:t>
                  </a:r>
                  <a:r>
                    <a:rPr lang="en-US" altLang="zh-CN" sz="2400"/>
                    <a:t>2813</a:t>
                  </a:r>
                  <a:r>
                    <a:rPr lang="zh-CN" altLang="en-US" sz="2400"/>
                    <a:t>系列，</a:t>
                  </a:r>
                  <a:r>
                    <a:rPr lang="en-US" altLang="zh-CN" sz="2400"/>
                    <a:t> DMX</a:t>
                  </a:r>
                  <a:r>
                    <a:rPr lang="zh-CN" altLang="en-US" sz="2400"/>
                    <a:t>系列</a:t>
                  </a:r>
                  <a:endParaRPr lang="zh-CN" altLang="en-US" sz="2400"/>
                </a:p>
              </p:txBody>
            </p:sp>
            <p:pic>
              <p:nvPicPr>
                <p:cNvPr id="9" name="图片 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35" y="7822"/>
                  <a:ext cx="10858" cy="3321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5" y="3797"/>
                  <a:ext cx="10839" cy="379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82" y="3132"/>
              <a:ext cx="5658" cy="7308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856865" y="480060"/>
            <a:ext cx="5535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</a:rPr>
              <a:t>主要产品-成品/PCBA</a:t>
            </a:r>
            <a:endParaRPr lang="en-US" altLang="zh-CN" sz="3600" b="1">
              <a:solidFill>
                <a:srgbClr val="00B0F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4885" y="1344295"/>
            <a:ext cx="75552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400"/>
              <a:t>点控软线灯串：</a:t>
            </a:r>
            <a:r>
              <a:rPr lang="en-US" altLang="zh-CN" sz="2400"/>
              <a:t>2812 5V 3</a:t>
            </a:r>
            <a:r>
              <a:rPr lang="zh-CN" altLang="en-US" sz="2400"/>
              <a:t>线系列，</a:t>
            </a:r>
            <a:r>
              <a:rPr lang="en-US" altLang="zh-CN" sz="2400"/>
              <a:t> 2813 5V 4</a:t>
            </a:r>
            <a:r>
              <a:rPr lang="zh-CN" altLang="en-US" sz="2400"/>
              <a:t>线系列，</a:t>
            </a:r>
            <a:r>
              <a:rPr lang="en-US" altLang="zh-CN" sz="2400"/>
              <a:t> </a:t>
            </a:r>
            <a:endParaRPr lang="en-US" altLang="zh-CN" sz="2400"/>
          </a:p>
          <a:p>
            <a:r>
              <a:rPr lang="en-US" altLang="zh-CN" sz="2400"/>
              <a:t>                         2815 12V RGB/RGBW</a:t>
            </a:r>
            <a:r>
              <a:rPr lang="zh-CN" altLang="en-US" sz="2400"/>
              <a:t>系列</a:t>
            </a:r>
            <a:endParaRPr lang="zh-CN" altLang="en-US"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95" y="2204720"/>
            <a:ext cx="6100445" cy="2232025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419075" y="2174875"/>
            <a:ext cx="8369960" cy="4373299"/>
            <a:chOff x="2285" y="1556"/>
            <a:chExt cx="13181" cy="6887"/>
          </a:xfrm>
        </p:grpSpPr>
        <p:grpSp>
          <p:nvGrpSpPr>
            <p:cNvPr id="14" name="组合 13"/>
            <p:cNvGrpSpPr/>
            <p:nvPr/>
          </p:nvGrpSpPr>
          <p:grpSpPr>
            <a:xfrm>
              <a:off x="2285" y="5241"/>
              <a:ext cx="9487" cy="3202"/>
              <a:chOff x="3162" y="5032"/>
              <a:chExt cx="12939" cy="4508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2" y="5032"/>
                <a:ext cx="4193" cy="4508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87" y="5032"/>
                <a:ext cx="4208" cy="4485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27" y="5032"/>
                <a:ext cx="4274" cy="4491"/>
              </a:xfrm>
              <a:prstGeom prst="rect">
                <a:avLst/>
              </a:prstGeom>
            </p:spPr>
          </p:pic>
        </p:grp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19" y="1556"/>
              <a:ext cx="3447" cy="3361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32" y="5232"/>
              <a:ext cx="3173" cy="3173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4605" y="2204720"/>
            <a:ext cx="2894965" cy="151765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6360" y="3789045"/>
            <a:ext cx="2771140" cy="26739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37" name="文本框 4"/>
          <p:cNvSpPr txBox="1"/>
          <p:nvPr/>
        </p:nvSpPr>
        <p:spPr>
          <a:xfrm>
            <a:off x="2207578" y="3500755"/>
            <a:ext cx="952881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400">
                <a:latin typeface="Arial" panose="020B0604020202020204" pitchFamily="34" charset="0"/>
                <a:ea typeface="黑体" panose="02010609060101010101" charset="-122"/>
              </a:rPr>
              <a:t>我们的使命</a:t>
            </a:r>
            <a:r>
              <a:rPr lang="en-US" altLang="zh-CN" sz="2400">
                <a:latin typeface="Arial" panose="020B0604020202020204" pitchFamily="34" charset="0"/>
                <a:ea typeface="黑体" panose="02010609060101010101" charset="-122"/>
              </a:rPr>
              <a:t>     </a:t>
            </a:r>
            <a:r>
              <a:rPr lang="zh-CN" altLang="en-US" sz="2400">
                <a:latin typeface="Arial" panose="020B0604020202020204" pitchFamily="34" charset="0"/>
                <a:ea typeface="黑体" panose="02010609060101010101" charset="-122"/>
              </a:rPr>
              <a:t>：</a:t>
            </a: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400">
                <a:latin typeface="Arial" panose="020B0604020202020204" pitchFamily="34" charset="0"/>
                <a:ea typeface="黑体" panose="02010609060101010101" charset="-122"/>
              </a:rPr>
              <a:t>提升传统电子产品功能，让生活变得更加炫丽多彩。</a:t>
            </a:r>
            <a:endParaRPr lang="zh-CN" altLang="en-US" sz="240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6638" name="文本框 8"/>
          <p:cNvSpPr txBox="1"/>
          <p:nvPr/>
        </p:nvSpPr>
        <p:spPr>
          <a:xfrm>
            <a:off x="2207578" y="4293235"/>
            <a:ext cx="700595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400">
                <a:latin typeface="Arial" panose="020B0604020202020204" pitchFamily="34" charset="0"/>
                <a:ea typeface="黑体" panose="02010609060101010101" charset="-122"/>
              </a:rPr>
              <a:t>我们的愿景</a:t>
            </a:r>
            <a:r>
              <a:rPr lang="en-US" altLang="zh-CN" sz="2400">
                <a:latin typeface="Arial" panose="020B0604020202020204" pitchFamily="34" charset="0"/>
                <a:ea typeface="黑体" panose="02010609060101010101" charset="-122"/>
              </a:rPr>
              <a:t>     </a:t>
            </a:r>
            <a:r>
              <a:rPr lang="zh-CN" altLang="en-US" sz="2400">
                <a:latin typeface="Arial" panose="020B0604020202020204" pitchFamily="34" charset="0"/>
                <a:ea typeface="黑体" panose="02010609060101010101" charset="-122"/>
              </a:rPr>
              <a:t>：成为灯饰控制行业的全球领导者。</a:t>
            </a:r>
            <a:endParaRPr lang="zh-CN" altLang="en-US" sz="240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6639" name="文本框 10"/>
          <p:cNvSpPr txBox="1"/>
          <p:nvPr/>
        </p:nvSpPr>
        <p:spPr>
          <a:xfrm>
            <a:off x="2207895" y="4941570"/>
            <a:ext cx="849693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400">
                <a:latin typeface="Arial" panose="020B0604020202020204" pitchFamily="34" charset="0"/>
                <a:ea typeface="黑体" panose="02010609060101010101" charset="-122"/>
              </a:rPr>
              <a:t>我们的价值观</a:t>
            </a:r>
            <a:r>
              <a:rPr lang="en-US" altLang="zh-CN" sz="2400">
                <a:latin typeface="Arial" panose="020B0604020202020204" pitchFamily="34" charset="0"/>
                <a:ea typeface="黑体" panose="02010609060101010101" charset="-122"/>
              </a:rPr>
              <a:t> </a:t>
            </a:r>
            <a:r>
              <a:rPr lang="zh-CN" altLang="en-US" sz="2400">
                <a:latin typeface="Arial" panose="020B0604020202020204" pitchFamily="34" charset="0"/>
                <a:ea typeface="黑体" panose="02010609060101010101" charset="-122"/>
              </a:rPr>
              <a:t>：用户至上，创新制胜，引领行业，多方共赢。</a:t>
            </a:r>
            <a:endParaRPr lang="zh-CN" altLang="en-US" sz="2400"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2" name="图片 1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5820" y="260350"/>
            <a:ext cx="2219960" cy="2705735"/>
          </a:xfrm>
          <a:prstGeom prst="rect">
            <a:avLst/>
          </a:prstGeom>
        </p:spPr>
      </p:pic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202055" y="1122680"/>
            <a:ext cx="9812655" cy="5255895"/>
            <a:chOff x="502" y="293"/>
            <a:chExt cx="17884" cy="10363"/>
          </a:xfrm>
        </p:grpSpPr>
        <p:sp>
          <p:nvSpPr>
            <p:cNvPr id="5" name="文本框 4"/>
            <p:cNvSpPr txBox="1"/>
            <p:nvPr/>
          </p:nvSpPr>
          <p:spPr>
            <a:xfrm>
              <a:off x="1113" y="7003"/>
              <a:ext cx="64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" y="298"/>
              <a:ext cx="4654" cy="317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13" y="294"/>
              <a:ext cx="3003" cy="319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" y="293"/>
              <a:ext cx="2661" cy="3195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28" y="297"/>
              <a:ext cx="3228" cy="3182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502" y="3626"/>
              <a:ext cx="6934" cy="3431"/>
              <a:chOff x="2469" y="2677"/>
              <a:chExt cx="14044" cy="7347"/>
            </a:xfrm>
          </p:grpSpPr>
          <p:pic>
            <p:nvPicPr>
              <p:cNvPr id="21" name="图片 20" descr="C:/Users/ADMINI~1/AppData/Local/Temp/picturecompress_20210807183930/output_1.jpgoutput_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69" y="2677"/>
                <a:ext cx="4536" cy="3563"/>
              </a:xfrm>
              <a:prstGeom prst="rect">
                <a:avLst/>
              </a:prstGeom>
            </p:spPr>
          </p:pic>
          <p:pic>
            <p:nvPicPr>
              <p:cNvPr id="22" name="图片 21" descr="C:/Users/ADMINI~1/AppData/Local/Temp/picturecompress_20210807183930/output_2.jpgoutput_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18" y="2679"/>
                <a:ext cx="4543" cy="3563"/>
              </a:xfrm>
              <a:prstGeom prst="rect">
                <a:avLst/>
              </a:prstGeom>
            </p:spPr>
          </p:pic>
          <p:pic>
            <p:nvPicPr>
              <p:cNvPr id="23" name="图片 22" descr="C:/Users/ADMINI~1/AppData/Local/Temp/picturecompress_20210807183930/output_3.pngoutput_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23" y="2679"/>
                <a:ext cx="4591" cy="3565"/>
              </a:xfrm>
              <a:prstGeom prst="rect">
                <a:avLst/>
              </a:prstGeom>
            </p:spPr>
          </p:pic>
          <p:pic>
            <p:nvPicPr>
              <p:cNvPr id="30" name="图片 29" descr="C:/Users/ADMINI~1/AppData/Local/Temp/picturecompress_20210807183930/output_4.pngoutput_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69" y="6462"/>
                <a:ext cx="4536" cy="3562"/>
              </a:xfrm>
              <a:prstGeom prst="rect">
                <a:avLst/>
              </a:prstGeom>
            </p:spPr>
          </p:pic>
          <p:pic>
            <p:nvPicPr>
              <p:cNvPr id="32" name="图片 31" descr="C:/Users/ADMINI~1/AppData/Local/Temp/picturecompress_20210807183930/output_5.pngoutput_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18" y="6462"/>
                <a:ext cx="4543" cy="3562"/>
              </a:xfrm>
              <a:prstGeom prst="rect">
                <a:avLst/>
              </a:prstGeom>
            </p:spPr>
          </p:pic>
          <p:pic>
            <p:nvPicPr>
              <p:cNvPr id="24" name="图片 23" descr="C:/Users/ADMINI~1/AppData/Local/Temp/picturecompress_20210807183930/output_6.pngoutput_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6200000">
                <a:off x="12437" y="5948"/>
                <a:ext cx="3563" cy="4591"/>
              </a:xfrm>
              <a:prstGeom prst="rect">
                <a:avLst/>
              </a:prstGeom>
            </p:spPr>
          </p:pic>
        </p:grpSp>
        <p:grpSp>
          <p:nvGrpSpPr>
            <p:cNvPr id="25" name="组合 24"/>
            <p:cNvGrpSpPr/>
            <p:nvPr/>
          </p:nvGrpSpPr>
          <p:grpSpPr>
            <a:xfrm>
              <a:off x="663" y="7620"/>
              <a:ext cx="6867" cy="2808"/>
              <a:chOff x="586" y="2259"/>
              <a:chExt cx="18023" cy="7792"/>
            </a:xfrm>
          </p:grpSpPr>
          <p:pic>
            <p:nvPicPr>
              <p:cNvPr id="26" name="图片 25" descr="C:/Users/ADMINI~1/AppData/Local/Temp/picturecompress_20210807183924/output_1.pngoutput_1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587" y="2292"/>
                <a:ext cx="5205" cy="3733"/>
              </a:xfrm>
              <a:prstGeom prst="rect">
                <a:avLst/>
              </a:prstGeom>
            </p:spPr>
          </p:pic>
          <p:pic>
            <p:nvPicPr>
              <p:cNvPr id="28" name="图片 27" descr="C:/Users/ADMINI~1/AppData/Local/Temp/picturecompress_20210807183900/output_1.pngoutput_1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10727" y="2292"/>
                <a:ext cx="7883" cy="7759"/>
              </a:xfrm>
              <a:prstGeom prst="rect">
                <a:avLst/>
              </a:prstGeom>
            </p:spPr>
          </p:pic>
          <p:pic>
            <p:nvPicPr>
              <p:cNvPr id="29" name="图片 28" descr="C:/Users/ADMINI~1/AppData/Local/Temp/picturecompress_20210807183921/output_1.pngoutput_1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86" y="6183"/>
                <a:ext cx="5206" cy="3866"/>
              </a:xfrm>
              <a:prstGeom prst="rect">
                <a:avLst/>
              </a:prstGeom>
            </p:spPr>
          </p:pic>
          <p:pic>
            <p:nvPicPr>
              <p:cNvPr id="31" name="图片 30" descr="C:/Users/ADMINI~1/AppData/Local/Temp/picturecompress_20210807183918/output_1.pngoutput_1"/>
              <p:cNvPicPr>
                <a:picLocks noChangeAspect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>
              <a:xfrm>
                <a:off x="5988" y="2259"/>
                <a:ext cx="4510" cy="7792"/>
              </a:xfrm>
              <a:prstGeom prst="rect">
                <a:avLst/>
              </a:prstGeom>
            </p:spPr>
          </p:pic>
        </p:grpSp>
        <p:grpSp>
          <p:nvGrpSpPr>
            <p:cNvPr id="33" name="组合 32"/>
            <p:cNvGrpSpPr/>
            <p:nvPr/>
          </p:nvGrpSpPr>
          <p:grpSpPr>
            <a:xfrm>
              <a:off x="8013" y="3586"/>
              <a:ext cx="10363" cy="3306"/>
              <a:chOff x="262" y="3263"/>
              <a:chExt cx="9149" cy="3086"/>
            </a:xfrm>
          </p:grpSpPr>
          <p:pic>
            <p:nvPicPr>
              <p:cNvPr id="35" name="图片 34" descr="C:/Users/ADMINI~1/AppData/Local/Temp/picturecompress_20210807183938/output_1.pngoutput_1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37" y="3289"/>
                <a:ext cx="2838" cy="3061"/>
              </a:xfrm>
              <a:prstGeom prst="rect">
                <a:avLst/>
              </a:prstGeom>
            </p:spPr>
          </p:pic>
          <p:pic>
            <p:nvPicPr>
              <p:cNvPr id="36" name="图片 35" descr="C:/Users/ADMINI~1/AppData/Local/Temp/picturecompress_20210807183938/output_2.pngoutput_2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55" y="3275"/>
                <a:ext cx="2956" cy="3075"/>
              </a:xfrm>
              <a:prstGeom prst="rect">
                <a:avLst/>
              </a:prstGeom>
            </p:spPr>
          </p:pic>
          <p:pic>
            <p:nvPicPr>
              <p:cNvPr id="37" name="图片 36" descr="C:/Users/ADMINI~1/AppData/Local/Temp/picturecompress_20210807183938/output_7.pngoutput_7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2" y="3263"/>
                <a:ext cx="3021" cy="3062"/>
              </a:xfrm>
              <a:prstGeom prst="rect">
                <a:avLst/>
              </a:prstGeom>
            </p:spPr>
          </p:pic>
        </p:grpSp>
        <p:grpSp>
          <p:nvGrpSpPr>
            <p:cNvPr id="39" name="组合 38"/>
            <p:cNvGrpSpPr/>
            <p:nvPr/>
          </p:nvGrpSpPr>
          <p:grpSpPr>
            <a:xfrm>
              <a:off x="8126" y="7410"/>
              <a:ext cx="10260" cy="3246"/>
              <a:chOff x="9586" y="3263"/>
              <a:chExt cx="9311" cy="3114"/>
            </a:xfrm>
          </p:grpSpPr>
          <p:pic>
            <p:nvPicPr>
              <p:cNvPr id="40" name="图片 39" descr="C:/Users/ADMINI~1/AppData/Local/Temp/picturecompress_20210807183938/output_3.pngoutput_3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586" y="3289"/>
                <a:ext cx="1714" cy="3073"/>
              </a:xfrm>
              <a:prstGeom prst="rect">
                <a:avLst/>
              </a:prstGeom>
            </p:spPr>
          </p:pic>
          <p:pic>
            <p:nvPicPr>
              <p:cNvPr id="42" name="图片 41" descr="C:/Users/ADMINI~1/AppData/Local/Temp/picturecompress_20210807183938/output_4.pngoutput_4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212" y="3289"/>
                <a:ext cx="2806" cy="1404"/>
              </a:xfrm>
              <a:prstGeom prst="rect">
                <a:avLst/>
              </a:prstGeom>
            </p:spPr>
          </p:pic>
          <p:pic>
            <p:nvPicPr>
              <p:cNvPr id="43" name="图片 42" descr="C:/Users/ADMINI~1/AppData/Local/Temp/picturecompress_20210807183938/output_5.pngoutput_5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212" y="4718"/>
                <a:ext cx="2806" cy="1607"/>
              </a:xfrm>
              <a:prstGeom prst="rect">
                <a:avLst/>
              </a:prstGeom>
            </p:spPr>
          </p:pic>
          <p:pic>
            <p:nvPicPr>
              <p:cNvPr id="44" name="图片 43" descr="C:/Users/ADMINI~1/AppData/Local/Temp/picturecompress_20210807183938/output_6.pngoutput_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189" y="3289"/>
                <a:ext cx="2709" cy="3088"/>
              </a:xfrm>
              <a:prstGeom prst="rect">
                <a:avLst/>
              </a:prstGeom>
            </p:spPr>
          </p:pic>
          <p:pic>
            <p:nvPicPr>
              <p:cNvPr id="45" name="图片 44" descr="C:/Users/ADMINI~1/AppData/Local/Temp/picturecompress_20210807183938/output_8.pngoutput_8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278" y="3263"/>
                <a:ext cx="1785" cy="3099"/>
              </a:xfrm>
              <a:prstGeom prst="rect">
                <a:avLst/>
              </a:prstGeom>
            </p:spPr>
          </p:pic>
        </p:grpSp>
      </p:grpSp>
      <p:sp>
        <p:nvSpPr>
          <p:cNvPr id="48" name="文本框 47"/>
          <p:cNvSpPr txBox="1"/>
          <p:nvPr/>
        </p:nvSpPr>
        <p:spPr>
          <a:xfrm>
            <a:off x="2999740" y="332740"/>
            <a:ext cx="6546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</a:rPr>
              <a:t>百变造型，总有一款适合您！</a:t>
            </a:r>
            <a:endParaRPr lang="zh-CN" altLang="en-US" sz="3600" b="1">
              <a:solidFill>
                <a:srgbClr val="00B0F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2999740" y="332740"/>
            <a:ext cx="6546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</a:rPr>
              <a:t>百变造型，总有一款适合您！</a:t>
            </a:r>
            <a:endParaRPr lang="zh-CN" altLang="en-US" sz="3600" b="1">
              <a:solidFill>
                <a:srgbClr val="00B0F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98880" y="1146810"/>
            <a:ext cx="9870440" cy="5409565"/>
            <a:chOff x="1888" y="1806"/>
            <a:chExt cx="15544" cy="8519"/>
          </a:xfrm>
        </p:grpSpPr>
        <p:sp>
          <p:nvSpPr>
            <p:cNvPr id="5" name="文本框 4"/>
            <p:cNvSpPr txBox="1"/>
            <p:nvPr/>
          </p:nvSpPr>
          <p:spPr>
            <a:xfrm>
              <a:off x="2421" y="7127"/>
              <a:ext cx="5530" cy="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 rot="0">
              <a:off x="11512" y="7596"/>
              <a:ext cx="5920" cy="2708"/>
              <a:chOff x="2469" y="2677"/>
              <a:chExt cx="14044" cy="7347"/>
            </a:xfrm>
          </p:grpSpPr>
          <p:pic>
            <p:nvPicPr>
              <p:cNvPr id="21" name="图片 20" descr="C:/Users/ADMINI~1/AppData/Local/Temp/picturecompress_20210807183930/output_1.jpgoutput_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69" y="2677"/>
                <a:ext cx="4536" cy="3563"/>
              </a:xfrm>
              <a:prstGeom prst="rect">
                <a:avLst/>
              </a:prstGeom>
            </p:spPr>
          </p:pic>
          <p:pic>
            <p:nvPicPr>
              <p:cNvPr id="22" name="图片 21" descr="C:/Users/ADMINI~1/AppData/Local/Temp/picturecompress_20210807183930/output_2.jpgoutput_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18" y="2679"/>
                <a:ext cx="4543" cy="3563"/>
              </a:xfrm>
              <a:prstGeom prst="rect">
                <a:avLst/>
              </a:prstGeom>
            </p:spPr>
          </p:pic>
          <p:pic>
            <p:nvPicPr>
              <p:cNvPr id="23" name="图片 22" descr="C:/Users/ADMINI~1/AppData/Local/Temp/picturecompress_20210807183930/output_3.pngoutput_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23" y="2679"/>
                <a:ext cx="4591" cy="3565"/>
              </a:xfrm>
              <a:prstGeom prst="rect">
                <a:avLst/>
              </a:prstGeom>
            </p:spPr>
          </p:pic>
          <p:pic>
            <p:nvPicPr>
              <p:cNvPr id="30" name="图片 29" descr="C:/Users/ADMINI~1/AppData/Local/Temp/picturecompress_20210807183930/output_4.pngoutput_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69" y="6462"/>
                <a:ext cx="4536" cy="3562"/>
              </a:xfrm>
              <a:prstGeom prst="rect">
                <a:avLst/>
              </a:prstGeom>
            </p:spPr>
          </p:pic>
          <p:pic>
            <p:nvPicPr>
              <p:cNvPr id="32" name="图片 31" descr="C:/Users/ADMINI~1/AppData/Local/Temp/picturecompress_20210807183930/output_5.pngoutput_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18" y="6462"/>
                <a:ext cx="4543" cy="3562"/>
              </a:xfrm>
              <a:prstGeom prst="rect">
                <a:avLst/>
              </a:prstGeom>
            </p:spPr>
          </p:pic>
          <p:pic>
            <p:nvPicPr>
              <p:cNvPr id="24" name="图片 23" descr="C:/Users/ADMINI~1/AppData/Local/Temp/picturecompress_20210807183930/output_6.pngoutput_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12437" y="5948"/>
                <a:ext cx="3563" cy="4591"/>
              </a:xfrm>
              <a:prstGeom prst="rect">
                <a:avLst/>
              </a:prstGeom>
            </p:spPr>
          </p:pic>
        </p:grpSp>
        <p:grpSp>
          <p:nvGrpSpPr>
            <p:cNvPr id="33" name="组合 32"/>
            <p:cNvGrpSpPr/>
            <p:nvPr/>
          </p:nvGrpSpPr>
          <p:grpSpPr>
            <a:xfrm rot="0">
              <a:off x="1928" y="7565"/>
              <a:ext cx="9356" cy="2760"/>
              <a:chOff x="262" y="3263"/>
              <a:chExt cx="9149" cy="3086"/>
            </a:xfrm>
          </p:grpSpPr>
          <p:pic>
            <p:nvPicPr>
              <p:cNvPr id="35" name="图片 34" descr="C:/Users/ADMINI~1/AppData/Local/Temp/picturecompress_20210807183938/output_1.pngoutput_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37" y="3289"/>
                <a:ext cx="2838" cy="3061"/>
              </a:xfrm>
              <a:prstGeom prst="rect">
                <a:avLst/>
              </a:prstGeom>
            </p:spPr>
          </p:pic>
          <p:pic>
            <p:nvPicPr>
              <p:cNvPr id="36" name="图片 35" descr="C:/Users/ADMINI~1/AppData/Local/Temp/picturecompress_20210807183938/output_2.pngoutput_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55" y="3275"/>
                <a:ext cx="2956" cy="3075"/>
              </a:xfrm>
              <a:prstGeom prst="rect">
                <a:avLst/>
              </a:prstGeom>
            </p:spPr>
          </p:pic>
          <p:pic>
            <p:nvPicPr>
              <p:cNvPr id="37" name="图片 36" descr="C:/Users/ADMINI~1/AppData/Local/Temp/picturecompress_20210807183938/output_7.pngoutput_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2" y="3263"/>
                <a:ext cx="3021" cy="3062"/>
              </a:xfrm>
              <a:prstGeom prst="rect">
                <a:avLst/>
              </a:prstGeom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1888" y="1806"/>
              <a:ext cx="15505" cy="2592"/>
              <a:chOff x="1924" y="4716"/>
              <a:chExt cx="15505" cy="2592"/>
            </a:xfrm>
          </p:grpSpPr>
          <p:grpSp>
            <p:nvGrpSpPr>
              <p:cNvPr id="25" name="组合 24"/>
              <p:cNvGrpSpPr/>
              <p:nvPr/>
            </p:nvGrpSpPr>
            <p:grpSpPr>
              <a:xfrm rot="0">
                <a:off x="1924" y="4833"/>
                <a:ext cx="6142" cy="2322"/>
                <a:chOff x="586" y="2259"/>
                <a:chExt cx="18023" cy="7792"/>
              </a:xfrm>
            </p:grpSpPr>
            <p:pic>
              <p:nvPicPr>
                <p:cNvPr id="26" name="图片 25" descr="C:/Users/ADMINI~1/AppData/Local/Temp/picturecompress_20210807183924/output_1.pngoutput_1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87" y="2292"/>
                  <a:ext cx="5205" cy="3733"/>
                </a:xfrm>
                <a:prstGeom prst="rect">
                  <a:avLst/>
                </a:prstGeom>
              </p:spPr>
            </p:pic>
            <p:pic>
              <p:nvPicPr>
                <p:cNvPr id="28" name="图片 27" descr="C:/Users/ADMINI~1/AppData/Local/Temp/picturecompress_20210807183900/output_1.pngoutput_1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727" y="2292"/>
                  <a:ext cx="7883" cy="7759"/>
                </a:xfrm>
                <a:prstGeom prst="rect">
                  <a:avLst/>
                </a:prstGeom>
              </p:spPr>
            </p:pic>
            <p:pic>
              <p:nvPicPr>
                <p:cNvPr id="29" name="图片 28" descr="C:/Users/ADMINI~1/AppData/Local/Temp/picturecompress_20210807183921/output_1.pngoutput_1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86" y="6183"/>
                  <a:ext cx="5206" cy="3866"/>
                </a:xfrm>
                <a:prstGeom prst="rect">
                  <a:avLst/>
                </a:prstGeom>
              </p:spPr>
            </p:pic>
            <p:pic>
              <p:nvPicPr>
                <p:cNvPr id="31" name="图片 30" descr="C:/Users/ADMINI~1/AppData/Local/Temp/picturecompress_20210807183918/output_1.pngoutput_1"/>
                <p:cNvPicPr>
                  <a:picLocks noChangeAspect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>
                <a:xfrm>
                  <a:off x="5988" y="2259"/>
                  <a:ext cx="4510" cy="7792"/>
                </a:xfrm>
                <a:prstGeom prst="rect">
                  <a:avLst/>
                </a:prstGeom>
              </p:spPr>
            </p:pic>
          </p:grpSp>
          <p:grpSp>
            <p:nvGrpSpPr>
              <p:cNvPr id="39" name="组合 38"/>
              <p:cNvGrpSpPr/>
              <p:nvPr/>
            </p:nvGrpSpPr>
            <p:grpSpPr>
              <a:xfrm rot="0">
                <a:off x="8565" y="4716"/>
                <a:ext cx="8865" cy="2593"/>
                <a:chOff x="9586" y="3263"/>
                <a:chExt cx="9311" cy="3114"/>
              </a:xfrm>
            </p:grpSpPr>
            <p:pic>
              <p:nvPicPr>
                <p:cNvPr id="40" name="图片 39" descr="C:/Users/ADMINI~1/AppData/Local/Temp/picturecompress_20210807183938/output_3.pngoutput_3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86" y="3289"/>
                  <a:ext cx="1714" cy="3073"/>
                </a:xfrm>
                <a:prstGeom prst="rect">
                  <a:avLst/>
                </a:prstGeom>
              </p:spPr>
            </p:pic>
            <p:pic>
              <p:nvPicPr>
                <p:cNvPr id="42" name="图片 41" descr="C:/Users/ADMINI~1/AppData/Local/Temp/picturecompress_20210807183938/output_4.pngoutput_4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3212" y="3289"/>
                  <a:ext cx="2806" cy="1404"/>
                </a:xfrm>
                <a:prstGeom prst="rect">
                  <a:avLst/>
                </a:prstGeom>
              </p:spPr>
            </p:pic>
            <p:pic>
              <p:nvPicPr>
                <p:cNvPr id="43" name="图片 42" descr="C:/Users/ADMINI~1/AppData/Local/Temp/picturecompress_20210807183938/output_5.pngoutput_5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3212" y="4718"/>
                  <a:ext cx="2806" cy="1607"/>
                </a:xfrm>
                <a:prstGeom prst="rect">
                  <a:avLst/>
                </a:prstGeom>
              </p:spPr>
            </p:pic>
            <p:pic>
              <p:nvPicPr>
                <p:cNvPr id="44" name="图片 43" descr="C:/Users/ADMINI~1/AppData/Local/Temp/picturecompress_20210807183938/output_6.pngoutput_6"/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6189" y="3289"/>
                  <a:ext cx="2709" cy="3088"/>
                </a:xfrm>
                <a:prstGeom prst="rect">
                  <a:avLst/>
                </a:prstGeom>
              </p:spPr>
            </p:pic>
            <p:pic>
              <p:nvPicPr>
                <p:cNvPr id="45" name="图片 44" descr="C:/Users/ADMINI~1/AppData/Local/Temp/picturecompress_20210807183938/output_8.pngoutput_8"/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278" y="3263"/>
                  <a:ext cx="1785" cy="309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" name="组合 7"/>
            <p:cNvGrpSpPr/>
            <p:nvPr/>
          </p:nvGrpSpPr>
          <p:grpSpPr>
            <a:xfrm>
              <a:off x="1960" y="4719"/>
              <a:ext cx="15392" cy="2734"/>
              <a:chOff x="2002" y="7394"/>
              <a:chExt cx="15392" cy="2734"/>
            </a:xfrm>
          </p:grpSpPr>
          <p:grpSp>
            <p:nvGrpSpPr>
              <p:cNvPr id="2" name="组合 1"/>
              <p:cNvGrpSpPr/>
              <p:nvPr/>
            </p:nvGrpSpPr>
            <p:grpSpPr>
              <a:xfrm rot="0">
                <a:off x="4724" y="7394"/>
                <a:ext cx="12671" cy="2734"/>
                <a:chOff x="3548" y="1768"/>
                <a:chExt cx="12129" cy="2552"/>
              </a:xfrm>
            </p:grpSpPr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548" y="1772"/>
                  <a:ext cx="4021" cy="2537"/>
                </a:xfrm>
                <a:prstGeom prst="rect">
                  <a:avLst/>
                </a:prstGeom>
              </p:spPr>
            </p:pic>
            <p:pic>
              <p:nvPicPr>
                <p:cNvPr id="15" name="图片 14"/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111" y="1769"/>
                  <a:ext cx="2595" cy="2551"/>
                </a:xfrm>
                <a:prstGeom prst="rect">
                  <a:avLst/>
                </a:prstGeom>
              </p:spPr>
            </p:pic>
            <p:pic>
              <p:nvPicPr>
                <p:cNvPr id="18" name="图片 17"/>
                <p:cNvPicPr>
                  <a:picLocks noChangeAspect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663" y="1768"/>
                  <a:ext cx="2299" cy="2552"/>
                </a:xfrm>
                <a:prstGeom prst="rect">
                  <a:avLst/>
                </a:prstGeom>
              </p:spPr>
            </p:pic>
            <p:pic>
              <p:nvPicPr>
                <p:cNvPr id="19" name="图片 18"/>
                <p:cNvPicPr>
                  <a:picLocks noChangeAspect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2889" y="1771"/>
                  <a:ext cx="2789" cy="2541"/>
                </a:xfrm>
                <a:prstGeom prst="rect">
                  <a:avLst/>
                </a:prstGeom>
              </p:spPr>
            </p:pic>
          </p:grpSp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02" y="7395"/>
                <a:ext cx="2622" cy="272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071495" y="476250"/>
            <a:ext cx="5535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</a:rPr>
              <a:t>主要产品-成品/PCBA</a:t>
            </a:r>
            <a:endParaRPr lang="en-US" altLang="zh-CN" sz="3600" b="1">
              <a:solidFill>
                <a:srgbClr val="00B0F0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9425" y="476250"/>
            <a:ext cx="11395075" cy="5746115"/>
            <a:chOff x="755" y="750"/>
            <a:chExt cx="17945" cy="9049"/>
          </a:xfrm>
        </p:grpSpPr>
        <p:grpSp>
          <p:nvGrpSpPr>
            <p:cNvPr id="19" name="组合 18"/>
            <p:cNvGrpSpPr/>
            <p:nvPr/>
          </p:nvGrpSpPr>
          <p:grpSpPr>
            <a:xfrm>
              <a:off x="1113" y="750"/>
              <a:ext cx="13003" cy="3235"/>
              <a:chOff x="1113" y="750"/>
              <a:chExt cx="13003" cy="3235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4837" y="750"/>
                <a:ext cx="8717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3600" b="1">
                    <a:solidFill>
                      <a:srgbClr val="00B0F0"/>
                    </a:solidFill>
                    <a:latin typeface="黑体" panose="02010609060101010101" charset="-122"/>
                    <a:ea typeface="黑体" panose="02010609060101010101" charset="-122"/>
                  </a:rPr>
                  <a:t>主要产品-成品/PCBA</a:t>
                </a:r>
                <a:endParaRPr lang="en-US" altLang="zh-CN" sz="3600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1113" y="2678"/>
                <a:ext cx="13003" cy="13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2400"/>
                  <a:t>控制器</a:t>
                </a:r>
                <a:r>
                  <a:rPr lang="en-US" altLang="zh-CN" sz="2400"/>
                  <a:t>PCBA :   </a:t>
                </a:r>
                <a:r>
                  <a:rPr lang="zh-CN" altLang="en-US" sz="2400"/>
                  <a:t>单双色调光，</a:t>
                </a:r>
                <a:r>
                  <a:rPr lang="en-US" altLang="zh-CN" sz="2400"/>
                  <a:t>RGB</a:t>
                </a:r>
                <a:r>
                  <a:rPr lang="zh-CN" altLang="en-US" sz="2400"/>
                  <a:t>微控系列，简易幻彩微控，</a:t>
                </a:r>
                <a:endParaRPr lang="zh-CN" altLang="en-US" sz="2400"/>
              </a:p>
              <a:p>
                <a:r>
                  <a:rPr lang="zh-CN" altLang="en-US" sz="2400"/>
                  <a:t> </a:t>
                </a:r>
                <a:r>
                  <a:rPr lang="en-US" altLang="zh-CN" sz="2400"/>
                  <a:t>                        </a:t>
                </a:r>
                <a:r>
                  <a:rPr lang="zh-CN" altLang="en-US" sz="2400"/>
                  <a:t>各种订制</a:t>
                </a:r>
                <a:r>
                  <a:rPr lang="en-US" altLang="zh-CN" sz="2400"/>
                  <a:t> PCBA</a:t>
                </a:r>
                <a:endParaRPr lang="en-US" altLang="zh-CN" sz="2400"/>
              </a:p>
            </p:txBody>
          </p:sp>
        </p:grp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" y="4796"/>
              <a:ext cx="9206" cy="5003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3" y="4796"/>
              <a:ext cx="8647" cy="4994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1124585"/>
            <a:ext cx="11693525" cy="542734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927350" y="270510"/>
            <a:ext cx="5535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</a:rPr>
              <a:t>产品应用</a:t>
            </a:r>
            <a:endParaRPr lang="en-US" altLang="zh-CN" sz="3600" b="1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927350" y="270510"/>
            <a:ext cx="5535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</a:rPr>
              <a:t>产品应用</a:t>
            </a:r>
            <a:endParaRPr lang="en-US" altLang="zh-CN" sz="3600" b="1">
              <a:solidFill>
                <a:srgbClr val="00B0F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5" y="1412875"/>
            <a:ext cx="11287760" cy="48698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927350" y="270510"/>
            <a:ext cx="5535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</a:rPr>
              <a:t>产品应用</a:t>
            </a:r>
            <a:endParaRPr lang="en-US" altLang="zh-CN" sz="3600" b="1">
              <a:solidFill>
                <a:srgbClr val="00B0F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1069340"/>
            <a:ext cx="11034395" cy="53390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" y="1268730"/>
            <a:ext cx="10814050" cy="515302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927350" y="270510"/>
            <a:ext cx="5535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</a:rPr>
              <a:t>产品应用</a:t>
            </a:r>
            <a:endParaRPr lang="en-US" altLang="zh-CN" sz="3600" b="1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" y="1268730"/>
            <a:ext cx="10888980" cy="520001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927350" y="270510"/>
            <a:ext cx="5535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</a:rPr>
              <a:t>产品应用</a:t>
            </a:r>
            <a:endParaRPr lang="en-US" altLang="zh-CN" sz="3600" b="1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927350" y="270510"/>
            <a:ext cx="5535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</a:rPr>
              <a:t>主要合作伙伴</a:t>
            </a:r>
            <a:endParaRPr lang="en-US" altLang="zh-CN" sz="3600" b="1">
              <a:solidFill>
                <a:srgbClr val="00B0F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70" y="1124585"/>
            <a:ext cx="9836785" cy="53644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927350" y="270510"/>
            <a:ext cx="5535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</a:rPr>
              <a:t>主要客户</a:t>
            </a:r>
            <a:endParaRPr lang="en-US" altLang="zh-CN" sz="3600" b="1">
              <a:solidFill>
                <a:srgbClr val="00B0F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102360"/>
            <a:ext cx="9996805" cy="46532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207510" y="764540"/>
            <a:ext cx="3776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  <a:endParaRPr lang="zh-CN" altLang="en-US" sz="3600" b="1">
              <a:solidFill>
                <a:srgbClr val="00B0F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3570" y="1916430"/>
            <a:ext cx="1129030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000">
                <a:latin typeface="Arial" panose="020B0604020202020204" pitchFamily="34" charset="0"/>
                <a:sym typeface="+mn-ea"/>
              </a:rPr>
              <a:t>►</a:t>
            </a:r>
            <a:r>
              <a:rPr lang="en-US" altLang="zh-CN" sz="2000" b="1">
                <a:latin typeface="Arial" panose="020B0604020202020204" pitchFamily="34" charset="0"/>
                <a:sym typeface="+mn-ea"/>
              </a:rPr>
              <a:t>1.</a:t>
            </a:r>
            <a:r>
              <a:rPr lang="zh-CN" altLang="en-US" sz="2000" b="1">
                <a:latin typeface="Arial" panose="020B0604020202020204" pitchFamily="34" charset="0"/>
                <a:sym typeface="+mn-ea"/>
              </a:rPr>
              <a:t>公司</a:t>
            </a:r>
            <a:r>
              <a:rPr lang="zh-CN" sz="2000" b="1"/>
              <a:t>企业文化</a:t>
            </a:r>
            <a:endParaRPr lang="zh-CN" sz="2000" b="1"/>
          </a:p>
          <a:p>
            <a:pPr algn="l"/>
            <a:endParaRPr lang="zh-CN" altLang="en-US" sz="2000" b="1"/>
          </a:p>
          <a:p>
            <a:pPr algn="l"/>
            <a:r>
              <a:rPr lang="en-US" altLang="zh-CN" sz="2000" b="1">
                <a:latin typeface="Arial" panose="020B0604020202020204" pitchFamily="34" charset="0"/>
                <a:sym typeface="+mn-ea"/>
              </a:rPr>
              <a:t>►2.</a:t>
            </a:r>
            <a:r>
              <a:rPr lang="zh-CN" altLang="en-US" sz="2000" b="1">
                <a:latin typeface="Arial" panose="020B0604020202020204" pitchFamily="34" charset="0"/>
                <a:sym typeface="+mn-ea"/>
              </a:rPr>
              <a:t>公司</a:t>
            </a:r>
            <a:r>
              <a:rPr lang="zh-CN" sz="2000" b="1"/>
              <a:t>发展历程</a:t>
            </a:r>
            <a:endParaRPr lang="zh-CN" sz="2000" b="1"/>
          </a:p>
          <a:p>
            <a:pPr algn="l"/>
            <a:endParaRPr lang="zh-CN" altLang="en-US" sz="2000" b="1"/>
          </a:p>
          <a:p>
            <a:pPr algn="l"/>
            <a:r>
              <a:rPr lang="en-US" altLang="zh-CN" sz="2000" b="1">
                <a:latin typeface="Arial" panose="020B0604020202020204" pitchFamily="34" charset="0"/>
                <a:sym typeface="+mn-ea"/>
              </a:rPr>
              <a:t>►3.</a:t>
            </a:r>
            <a:r>
              <a:rPr lang="zh-CN" sz="2000" b="1"/>
              <a:t>公司主要专利</a:t>
            </a:r>
            <a:endParaRPr lang="zh-CN" sz="2000" b="1"/>
          </a:p>
          <a:p>
            <a:pPr algn="l"/>
            <a:endParaRPr lang="zh-CN" altLang="en-US" sz="2000" b="1"/>
          </a:p>
          <a:p>
            <a:pPr algn="l"/>
            <a:r>
              <a:rPr lang="en-US" altLang="zh-CN" sz="2000" b="1">
                <a:latin typeface="Arial" panose="020B0604020202020204" pitchFamily="34" charset="0"/>
                <a:sym typeface="+mn-ea"/>
              </a:rPr>
              <a:t>►4.</a:t>
            </a:r>
            <a:r>
              <a:rPr lang="zh-CN" altLang="en-US" sz="2000" b="1">
                <a:latin typeface="Arial" panose="020B0604020202020204" pitchFamily="34" charset="0"/>
                <a:sym typeface="+mn-ea"/>
              </a:rPr>
              <a:t>公司主要产品</a:t>
            </a:r>
            <a:r>
              <a:rPr lang="en-US" altLang="zh-CN" sz="2000" b="1">
                <a:latin typeface="Arial" panose="020B0604020202020204" pitchFamily="34" charset="0"/>
                <a:sym typeface="+mn-ea"/>
              </a:rPr>
              <a:t>-</a:t>
            </a:r>
            <a:r>
              <a:rPr lang="en-US" altLang="zh-CN" sz="2000" b="1">
                <a:latin typeface="Arial" panose="020B0604020202020204" pitchFamily="34" charset="0"/>
                <a:sym typeface="+mn-ea"/>
              </a:rPr>
              <a:t>IC系列</a:t>
            </a:r>
            <a:endParaRPr lang="en-US" altLang="zh-CN" sz="2000" b="1">
              <a:latin typeface="Arial" panose="020B0604020202020204" pitchFamily="34" charset="0"/>
              <a:sym typeface="+mn-ea"/>
            </a:endParaRPr>
          </a:p>
          <a:p>
            <a:pPr algn="l"/>
            <a:endParaRPr lang="zh-CN" altLang="en-US" sz="2000" b="1"/>
          </a:p>
          <a:p>
            <a:pPr algn="l"/>
            <a:r>
              <a:rPr lang="en-US" altLang="zh-CN" sz="2000" b="1">
                <a:latin typeface="Arial" panose="020B0604020202020204" pitchFamily="34" charset="0"/>
                <a:sym typeface="+mn-ea"/>
              </a:rPr>
              <a:t>►5.</a:t>
            </a:r>
            <a:r>
              <a:rPr lang="zh-CN" altLang="en-US" sz="2000" b="1">
                <a:latin typeface="Arial" panose="020B0604020202020204" pitchFamily="34" charset="0"/>
                <a:sym typeface="+mn-ea"/>
              </a:rPr>
              <a:t>公司主要产品</a:t>
            </a:r>
            <a:r>
              <a:rPr lang="en-US" altLang="zh-CN" sz="2000" b="1">
                <a:latin typeface="Arial" panose="020B0604020202020204" pitchFamily="34" charset="0"/>
                <a:sym typeface="+mn-ea"/>
              </a:rPr>
              <a:t>-</a:t>
            </a:r>
            <a:r>
              <a:rPr lang="zh-CN" altLang="en-US" sz="2000" b="1">
                <a:latin typeface="Arial" panose="020B0604020202020204" pitchFamily="34" charset="0"/>
                <a:sym typeface="+mn-ea"/>
              </a:rPr>
              <a:t>数字</a:t>
            </a:r>
            <a:r>
              <a:rPr lang="en-US" altLang="zh-CN" sz="2000" b="1">
                <a:latin typeface="Arial" panose="020B0604020202020204" pitchFamily="34" charset="0"/>
                <a:sym typeface="+mn-ea"/>
              </a:rPr>
              <a:t>LED</a:t>
            </a:r>
            <a:r>
              <a:rPr lang="zh-CN" altLang="en-US" sz="2000" b="1">
                <a:latin typeface="Arial" panose="020B0604020202020204" pitchFamily="34" charset="0"/>
                <a:sym typeface="+mn-ea"/>
              </a:rPr>
              <a:t>系列</a:t>
            </a:r>
            <a:endParaRPr lang="zh-CN" altLang="en-US" sz="2000" b="1">
              <a:latin typeface="Arial" panose="020B0604020202020204" pitchFamily="34" charset="0"/>
              <a:sym typeface="+mn-ea"/>
            </a:endParaRPr>
          </a:p>
          <a:p>
            <a:pPr algn="l"/>
            <a:endParaRPr lang="zh-CN" altLang="en-US" sz="2000" b="1">
              <a:latin typeface="Arial" panose="020B0604020202020204" pitchFamily="34" charset="0"/>
              <a:sym typeface="+mn-ea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sym typeface="+mn-ea"/>
              </a:rPr>
              <a:t>►6.</a:t>
            </a:r>
            <a:r>
              <a:rPr lang="zh-CN" altLang="en-US" sz="2000" b="1">
                <a:latin typeface="Arial" panose="020B0604020202020204" pitchFamily="34" charset="0"/>
                <a:sym typeface="+mn-ea"/>
              </a:rPr>
              <a:t>公司主要产品</a:t>
            </a:r>
            <a:r>
              <a:rPr lang="en-US" altLang="zh-CN" sz="2000" b="1">
                <a:latin typeface="Arial" panose="020B0604020202020204" pitchFamily="34" charset="0"/>
                <a:sym typeface="+mn-ea"/>
              </a:rPr>
              <a:t>-</a:t>
            </a:r>
            <a:r>
              <a:rPr lang="zh-CN" altLang="en-US" sz="2000" b="1">
                <a:latin typeface="Arial" panose="020B0604020202020204" pitchFamily="34" charset="0"/>
                <a:sym typeface="+mn-ea"/>
              </a:rPr>
              <a:t>成品及</a:t>
            </a:r>
            <a:r>
              <a:rPr lang="en-US" altLang="zh-CN" sz="2000" b="1">
                <a:latin typeface="Arial" panose="020B0604020202020204" pitchFamily="34" charset="0"/>
                <a:sym typeface="+mn-ea"/>
              </a:rPr>
              <a:t>PCBA</a:t>
            </a:r>
            <a:endParaRPr lang="en-US" altLang="zh-CN" sz="2000" b="1">
              <a:latin typeface="Arial" panose="020B0604020202020204" pitchFamily="34" charset="0"/>
              <a:sym typeface="+mn-ea"/>
            </a:endParaRPr>
          </a:p>
          <a:p>
            <a:pPr algn="l"/>
            <a:endParaRPr lang="en-US" altLang="zh-CN" sz="2000" b="1">
              <a:latin typeface="Arial" panose="020B0604020202020204" pitchFamily="34" charset="0"/>
              <a:sym typeface="+mn-ea"/>
            </a:endParaRPr>
          </a:p>
          <a:p>
            <a:pPr algn="l"/>
            <a:r>
              <a:rPr lang="en-US" altLang="zh-CN" sz="2000" b="1">
                <a:latin typeface="Arial" panose="020B0604020202020204" pitchFamily="34" charset="0"/>
                <a:sym typeface="+mn-ea"/>
              </a:rPr>
              <a:t>►7.</a:t>
            </a:r>
            <a:r>
              <a:rPr lang="zh-CN" altLang="en-US" sz="2000" b="1">
                <a:latin typeface="Arial" panose="020B0604020202020204" pitchFamily="34" charset="0"/>
                <a:sym typeface="+mn-ea"/>
              </a:rPr>
              <a:t>产品应用、合作伙伴及主要客户</a:t>
            </a:r>
            <a:endParaRPr lang="zh-CN" altLang="en-US" sz="2000" b="1">
              <a:latin typeface="Arial" panose="020B0604020202020204" pitchFamily="34" charset="0"/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088255" y="1484630"/>
            <a:ext cx="6690360" cy="440817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33755" y="4573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14851" y="3933200"/>
            <a:ext cx="70510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谢谢观看！</a:t>
            </a:r>
            <a:endParaRPr lang="zh-CN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9"/>
          <p:cNvSpPr txBox="1"/>
          <p:nvPr/>
        </p:nvSpPr>
        <p:spPr>
          <a:xfrm>
            <a:off x="2198370" y="3141345"/>
            <a:ext cx="76835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东莞市华彩威科技有限公司</a:t>
            </a:r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出品</a:t>
            </a:r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文本框 9"/>
          <p:cNvSpPr txBox="1"/>
          <p:nvPr/>
        </p:nvSpPr>
        <p:spPr>
          <a:xfrm>
            <a:off x="2856230" y="5013325"/>
            <a:ext cx="6567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</a:t>
            </a: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年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月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5" name="图片 14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5820" y="260350"/>
            <a:ext cx="2219960" cy="27057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207510" y="764540"/>
            <a:ext cx="3776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</a:rPr>
              <a:t>发展历程</a:t>
            </a:r>
            <a:endParaRPr lang="zh-CN" altLang="en-US" sz="3600" b="1">
              <a:solidFill>
                <a:srgbClr val="00B0F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3570" y="1916430"/>
            <a:ext cx="1129030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000">
                <a:latin typeface="Arial" panose="020B0604020202020204" pitchFamily="34" charset="0"/>
                <a:sym typeface="+mn-ea"/>
              </a:rPr>
              <a:t>►</a:t>
            </a:r>
            <a:r>
              <a:rPr lang="en-US" altLang="zh-CN" sz="2000"/>
              <a:t>2008</a:t>
            </a:r>
            <a:r>
              <a:rPr lang="zh-CN" altLang="en-US" sz="2000"/>
              <a:t>年：</a:t>
            </a:r>
            <a:r>
              <a:rPr lang="zh-CN" altLang="en-US" sz="2000" b="1"/>
              <a:t>WorldSemi </a:t>
            </a:r>
            <a:r>
              <a:rPr lang="en-US" altLang="zh-CN" sz="2000" b="1"/>
              <a:t>Co.,LIMITED</a:t>
            </a:r>
            <a:r>
              <a:rPr lang="zh-CN" altLang="en-US" sz="2000" b="1"/>
              <a:t>（世芯微电子有限公司）</a:t>
            </a:r>
            <a:r>
              <a:rPr lang="zh-CN" altLang="en-US" sz="2000">
                <a:sym typeface="+mn-ea"/>
              </a:rPr>
              <a:t>在香港注册成立，经营</a:t>
            </a:r>
            <a:r>
              <a:rPr lang="zh-CN" altLang="en-US" sz="2000"/>
              <a:t>对外贸易至今。</a:t>
            </a:r>
            <a:endParaRPr lang="en-US" altLang="zh-CN" sz="2000"/>
          </a:p>
          <a:p>
            <a:pPr algn="l"/>
            <a:endParaRPr lang="zh-CN" altLang="en-US" sz="2000"/>
          </a:p>
          <a:p>
            <a:pPr algn="l"/>
            <a:r>
              <a:rPr lang="en-US" altLang="zh-CN" sz="2000">
                <a:latin typeface="Arial" panose="020B0604020202020204" pitchFamily="34" charset="0"/>
                <a:sym typeface="+mn-ea"/>
              </a:rPr>
              <a:t>►</a:t>
            </a:r>
            <a:r>
              <a:rPr lang="en-US" altLang="zh-CN" sz="2000"/>
              <a:t>2009</a:t>
            </a:r>
            <a:r>
              <a:rPr lang="zh-CN" altLang="en-US" sz="2000"/>
              <a:t>年：在深圳成立</a:t>
            </a:r>
            <a:r>
              <a:rPr lang="zh-CN" altLang="en-US" sz="2000" b="1"/>
              <a:t>深圳市华彩威科技有限公司</a:t>
            </a:r>
            <a:r>
              <a:rPr lang="zh-CN" altLang="en-US" sz="2000"/>
              <a:t>，进行</a:t>
            </a:r>
            <a:r>
              <a:rPr lang="en-US" altLang="zh-CN" sz="2000"/>
              <a:t>IC</a:t>
            </a:r>
            <a:r>
              <a:rPr lang="zh-CN" altLang="en-US" sz="2000"/>
              <a:t>晶圆开发设计、</a:t>
            </a:r>
            <a:r>
              <a:rPr lang="en-US" altLang="zh-CN" sz="2000"/>
              <a:t>IC</a:t>
            </a:r>
            <a:r>
              <a:rPr lang="zh-CN" altLang="en-US" sz="2000"/>
              <a:t>委外加工、封装。</a:t>
            </a:r>
            <a:endParaRPr lang="en-US" altLang="zh-CN" sz="2000"/>
          </a:p>
          <a:p>
            <a:pPr algn="l"/>
            <a:endParaRPr lang="zh-CN" altLang="en-US" sz="2000"/>
          </a:p>
          <a:p>
            <a:pPr algn="l"/>
            <a:r>
              <a:rPr lang="en-US" altLang="zh-CN" sz="2000">
                <a:latin typeface="Arial" panose="020B0604020202020204" pitchFamily="34" charset="0"/>
                <a:sym typeface="+mn-ea"/>
              </a:rPr>
              <a:t>►</a:t>
            </a:r>
            <a:r>
              <a:rPr lang="en-US" altLang="zh-CN" sz="2000"/>
              <a:t>2014</a:t>
            </a:r>
            <a:r>
              <a:rPr lang="zh-CN" altLang="en-US" sz="2000"/>
              <a:t>年：注册</a:t>
            </a:r>
            <a:r>
              <a:rPr lang="zh-CN" altLang="en-US" sz="2000" b="1"/>
              <a:t>深圳市华彩威电子有限公司，</a:t>
            </a:r>
            <a:r>
              <a:rPr lang="zh-CN" altLang="en-US" sz="2000"/>
              <a:t>开发并增加了幻彩</a:t>
            </a:r>
            <a:r>
              <a:rPr lang="en-US" altLang="zh-CN" sz="2000"/>
              <a:t>LED</a:t>
            </a:r>
            <a:r>
              <a:rPr lang="zh-CN" altLang="en-US" sz="2000"/>
              <a:t>的</a:t>
            </a:r>
            <a:r>
              <a:rPr lang="zh-CN" altLang="en-US" sz="2000"/>
              <a:t>封装生产车间。</a:t>
            </a:r>
            <a:endParaRPr lang="zh-CN" altLang="en-US" sz="2000"/>
          </a:p>
          <a:p>
            <a:pPr algn="l"/>
            <a:endParaRPr lang="zh-CN" altLang="en-US" sz="2000" b="1"/>
          </a:p>
          <a:p>
            <a:pPr algn="l"/>
            <a:r>
              <a:rPr lang="en-US" altLang="zh-CN" sz="2000">
                <a:latin typeface="Arial" panose="020B0604020202020204" pitchFamily="34" charset="0"/>
                <a:sym typeface="+mn-ea"/>
              </a:rPr>
              <a:t>►2</a:t>
            </a:r>
            <a:r>
              <a:rPr lang="en-US" altLang="zh-CN" sz="2000"/>
              <a:t>018</a:t>
            </a:r>
            <a:r>
              <a:rPr lang="zh-CN" altLang="en-US" sz="2000"/>
              <a:t>年：注册</a:t>
            </a:r>
            <a:r>
              <a:rPr lang="zh-CN" altLang="en-US" sz="2000" b="1"/>
              <a:t>东莞市华彩威科技有限公司，</a:t>
            </a:r>
            <a:r>
              <a:rPr lang="zh-CN" altLang="en-US" sz="2000"/>
              <a:t>在同年推行并取得</a:t>
            </a:r>
            <a:r>
              <a:rPr lang="en-US" altLang="zh-CN" sz="2000"/>
              <a:t>ISO9001</a:t>
            </a:r>
            <a:r>
              <a:rPr lang="zh-CN" altLang="en-US" sz="2000"/>
              <a:t>质量体系认证。</a:t>
            </a:r>
            <a:endParaRPr lang="zh-CN" altLang="en-US" sz="2000"/>
          </a:p>
          <a:p>
            <a:pPr algn="l"/>
            <a:endParaRPr lang="zh-CN" altLang="en-US" sz="2000"/>
          </a:p>
          <a:p>
            <a:pPr algn="l"/>
            <a:r>
              <a:rPr lang="en-US" altLang="zh-CN" sz="2000">
                <a:latin typeface="Arial" panose="020B0604020202020204" pitchFamily="34" charset="0"/>
                <a:sym typeface="+mn-ea"/>
              </a:rPr>
              <a:t>►</a:t>
            </a:r>
            <a:r>
              <a:rPr lang="en-US" altLang="zh-CN" sz="2000"/>
              <a:t>2022</a:t>
            </a:r>
            <a:r>
              <a:rPr lang="zh-CN" altLang="en-US" sz="2000"/>
              <a:t>年：东莞市华彩威科技有限公司</a:t>
            </a:r>
            <a:r>
              <a:rPr lang="zh-CN" sz="2000"/>
              <a:t>于</a:t>
            </a:r>
            <a:r>
              <a:rPr lang="en-US" altLang="zh-CN" sz="2000"/>
              <a:t>2022</a:t>
            </a:r>
            <a:r>
              <a:rPr lang="zh-CN" altLang="en-US" sz="2000"/>
              <a:t>年</a:t>
            </a:r>
            <a:r>
              <a:rPr lang="en-US" altLang="zh-CN" sz="2000"/>
              <a:t>4</a:t>
            </a:r>
            <a:r>
              <a:rPr lang="zh-CN" altLang="en-US" sz="2000"/>
              <a:t>月份提交国家高新技术企业资质申请。</a:t>
            </a:r>
            <a:endParaRPr lang="zh-CN" altLang="en-US" sz="2000"/>
          </a:p>
          <a:p>
            <a:pPr algn="l"/>
            <a:endParaRPr lang="zh-CN" altLang="en-US" sz="2000"/>
          </a:p>
          <a:p>
            <a:pPr algn="l"/>
            <a:r>
              <a:rPr lang="en-US" altLang="zh-CN" sz="2000">
                <a:latin typeface="Arial" panose="020B0604020202020204" pitchFamily="34" charset="0"/>
                <a:sym typeface="+mn-ea"/>
              </a:rPr>
              <a:t>►</a:t>
            </a:r>
            <a:r>
              <a:rPr lang="en-US" altLang="zh-CN" sz="2000"/>
              <a:t>2022</a:t>
            </a:r>
            <a:r>
              <a:rPr lang="zh-CN" altLang="en-US" sz="2000"/>
              <a:t>年：向东莞市科技局提交高精尖科技型企业认证申请，并向政府提交购地申请，</a:t>
            </a:r>
            <a:endParaRPr lang="zh-CN" altLang="en-US" sz="2000"/>
          </a:p>
          <a:p>
            <a:pPr algn="l"/>
            <a:r>
              <a:rPr lang="zh-CN" altLang="en-US" sz="2000"/>
              <a:t> </a:t>
            </a:r>
            <a:r>
              <a:rPr lang="en-US" altLang="zh-CN" sz="2000"/>
              <a:t>                 </a:t>
            </a:r>
            <a:r>
              <a:rPr lang="zh-CN" altLang="en-US" sz="2000"/>
              <a:t>申请在东莞市购买</a:t>
            </a:r>
            <a:r>
              <a:rPr lang="en-US" altLang="zh-CN" sz="2000"/>
              <a:t>25</a:t>
            </a:r>
            <a:r>
              <a:rPr lang="zh-CN" altLang="en-US" sz="2000"/>
              <a:t>亩国有建设土地用于建设华彩威工业园。</a:t>
            </a:r>
            <a:endParaRPr lang="zh-CN" altLang="en-US" sz="2000">
              <a:sym typeface="+mn-ea"/>
            </a:endParaRPr>
          </a:p>
          <a:p>
            <a:pPr algn="l"/>
            <a:endParaRPr lang="zh-CN" altLang="en-US" sz="2000">
              <a:latin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207510" y="731520"/>
            <a:ext cx="3776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</a:rPr>
              <a:t>主要专利</a:t>
            </a:r>
            <a:endParaRPr lang="zh-CN" altLang="en-US" sz="3600" b="1">
              <a:solidFill>
                <a:srgbClr val="00B0F0"/>
              </a:solidFill>
            </a:endParaRPr>
          </a:p>
        </p:txBody>
      </p:sp>
      <p:sp>
        <p:nvSpPr>
          <p:cNvPr id="11" name="矩形: 圆角 6"/>
          <p:cNvSpPr/>
          <p:nvPr/>
        </p:nvSpPr>
        <p:spPr>
          <a:xfrm>
            <a:off x="612140" y="2132330"/>
            <a:ext cx="10968355" cy="4559935"/>
          </a:xfrm>
          <a:prstGeom prst="roundRect">
            <a:avLst>
              <a:gd name="adj" fmla="val 3179"/>
            </a:avLst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lnSpc>
                <a:spcPct val="150000"/>
              </a:lnSpc>
            </a:pP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CN201420023319.1 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具有数据信号并行控制的全彩LED灯 </a:t>
            </a: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                    CN201420364028.9 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一种利用电源脉冲同步的七彩LED灯串</a:t>
            </a:r>
            <a:endParaRPr lang="en-US" altLang="zh-CN" sz="1200" strike="noStrike" noProof="1">
              <a:solidFill>
                <a:schemeClr val="accent1"/>
              </a:solidFill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CN201420459101.0 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一种LED幻彩灯条</a:t>
            </a: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                                     CN201420832551.X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 LED照明装置及组合LED照明装置</a:t>
            </a:r>
            <a:endParaRPr lang="en-US" altLang="zh-CN" sz="1200" strike="noStrike" noProof="1">
              <a:solidFill>
                <a:schemeClr val="accent1"/>
              </a:solidFill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CN201520677627.0 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一种LED点光源</a:t>
            </a: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                                       CN201620245689.9 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新型LED灯支架及使用该支架的LED灯</a:t>
            </a:r>
            <a:endParaRPr lang="en-US" altLang="zh-CN" sz="1200" strike="noStrike" noProof="1">
              <a:solidFill>
                <a:schemeClr val="accent1"/>
              </a:solidFill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CN201620246807.8 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高度整合驱动电路的智能LED灯 </a:t>
            </a: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                        CN201620400266.X 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全彩LED像素灯驱动控制电路</a:t>
            </a:r>
            <a:endParaRPr lang="en-US" altLang="zh-CN" sz="1200" strike="noStrike" noProof="1">
              <a:solidFill>
                <a:schemeClr val="tx1"/>
              </a:solidFill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CN201810621705.3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一种全彩LED灯带的控制方法 </a:t>
            </a: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                           CN201811132310.3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一种透明显示屏的LED光源实现方法</a:t>
            </a:r>
            <a:endParaRPr lang="en-US" altLang="zh-CN" sz="1200" strike="noStrike" noProof="1">
              <a:solidFill>
                <a:schemeClr val="accent1"/>
              </a:solidFill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CN201921452829.X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一种集成恒流控制芯片的封装LED  </a:t>
            </a: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                      CN201921460243.8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一种通体发光的LED灯串</a:t>
            </a:r>
            <a:endParaRPr lang="en-US" altLang="zh-CN" sz="1200" strike="noStrike" noProof="1">
              <a:solidFill>
                <a:schemeClr val="tx1"/>
              </a:solidFill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CN201922247951.X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一种小尺寸内置驱动IC的LED支架 </a:t>
            </a: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                       CN202021095313.7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一种垂直集成控制芯片的发光器件</a:t>
            </a:r>
            <a:endParaRPr lang="en-US" altLang="zh-CN" sz="1200" strike="noStrike" noProof="1">
              <a:solidFill>
                <a:schemeClr val="tx1"/>
              </a:solidFill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CN202010632569.5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一种双线输入输出的LED驱动电路及其传输方法</a:t>
            </a: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            CN202021291784.5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一种双线输入输出的LED驱动电路</a:t>
            </a:r>
            <a:endParaRPr lang="en-US" altLang="zh-CN" sz="1200" strike="noStrike" noProof="1">
              <a:solidFill>
                <a:schemeClr val="tx1"/>
              </a:solidFill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CN202020370271.7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一种新型幻彩LED透明灯串     </a:t>
            </a: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                         CN202020162037.5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一种三线全彩LED软线灯串</a:t>
            </a:r>
            <a:endParaRPr lang="en-US" altLang="zh-CN" sz="1200" strike="noStrike" noProof="1">
              <a:solidFill>
                <a:schemeClr val="tx1"/>
              </a:solidFill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CN202021953935.9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一种可任意串并的数字LED模块 </a:t>
            </a: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                         CN202022770240.3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一种侧向封装的LED 光源支架结构</a:t>
            </a:r>
            <a:endParaRPr lang="en-US" altLang="zh-CN" sz="1200" strike="noStrike" noProof="1">
              <a:solidFill>
                <a:schemeClr val="tx1"/>
              </a:solidFill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CN202022980090.9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一种芯片的封装结构                                   </a:t>
            </a:r>
            <a:r>
              <a:rPr lang="en-US" altLang="zh-CN" sz="1200">
                <a:solidFill>
                  <a:schemeClr val="accent1"/>
                </a:solidFill>
                <a:sym typeface="+mn-ea"/>
              </a:rPr>
              <a:t>CN202023024617.7   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一种带地址可任意串并联数字LED控制电路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                          </a:t>
            </a: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                             </a:t>
            </a:r>
            <a:endParaRPr lang="en-US" altLang="zh-CN" sz="1200" strike="noStrike" noProof="1">
              <a:solidFill>
                <a:schemeClr val="accent1"/>
              </a:solidFill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CN 202120207730.4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 一种凹型LED支架                                     </a:t>
            </a:r>
            <a:r>
              <a:rPr lang="en-US" altLang="zh-CN" sz="1200">
                <a:solidFill>
                  <a:schemeClr val="accent1"/>
                </a:solidFill>
                <a:sym typeface="+mn-ea"/>
              </a:rPr>
              <a:t>CN202120301360     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一种LED灯串（已提交申请美国，德国，日本，韩国专利）</a:t>
            </a: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      </a:t>
            </a:r>
            <a:endParaRPr lang="en-US" altLang="zh-CN" sz="1200" strike="noStrike" noProof="1">
              <a:solidFill>
                <a:schemeClr val="accent1"/>
              </a:solidFill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CN202110141083.6   </a:t>
            </a:r>
            <a:r>
              <a:rPr lang="en-US" altLang="zh-CN" sz="1200" strike="noStrike" noProof="1">
                <a:solidFill>
                  <a:schemeClr val="tx1"/>
                </a:solidFill>
                <a:sym typeface="+mn-ea"/>
              </a:rPr>
              <a:t> 一种LED灯串、制造方法以及用于该LED灯串中的LED器件</a:t>
            </a:r>
            <a:endParaRPr lang="en-US" altLang="zh-CN" sz="1200" strike="noStrike" noProof="1">
              <a:solidFill>
                <a:schemeClr val="tx1"/>
              </a:solidFill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200">
                <a:solidFill>
                  <a:schemeClr val="accent1"/>
                </a:solidFill>
                <a:sym typeface="+mn-ea"/>
              </a:rPr>
              <a:t>CN202110201065     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一种单线传输的信号处理电路（同步申请实用新型和发明专利）</a:t>
            </a:r>
            <a:endParaRPr lang="en-US" altLang="zh-CN" sz="1200" strike="noStrike" noProof="1">
              <a:solidFill>
                <a:schemeClr val="tx1"/>
              </a:solidFill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200" strike="noStrike" noProof="1">
                <a:solidFill>
                  <a:schemeClr val="accent1"/>
                </a:solidFill>
                <a:sym typeface="+mn-ea"/>
              </a:rPr>
              <a:t>......</a:t>
            </a:r>
            <a:endParaRPr lang="en-US" altLang="zh-CN" sz="1200" strike="noStrike" noProof="1">
              <a:solidFill>
                <a:schemeClr val="accent1"/>
              </a:solidFill>
            </a:endParaRPr>
          </a:p>
        </p:txBody>
      </p:sp>
      <p:sp>
        <p:nvSpPr>
          <p:cNvPr id="9" name="矩形: 圆角 6"/>
          <p:cNvSpPr/>
          <p:nvPr/>
        </p:nvSpPr>
        <p:spPr>
          <a:xfrm>
            <a:off x="346710" y="1502410"/>
            <a:ext cx="10668635" cy="504190"/>
          </a:xfrm>
          <a:prstGeom prst="roundRect">
            <a:avLst>
              <a:gd name="adj" fmla="val 3179"/>
            </a:avLst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l" fontAlgn="auto">
              <a:lnSpc>
                <a:spcPct val="150000"/>
              </a:lnSpc>
            </a:pPr>
            <a:r>
              <a:rPr lang="en-US" altLang="zh-CN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 </a:t>
            </a:r>
            <a:r>
              <a:rPr lang="zh-CN" altLang="en-US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华彩威专注于</a:t>
            </a:r>
            <a:r>
              <a:rPr lang="en-US" altLang="zh-CN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LED</a:t>
            </a:r>
            <a:r>
              <a:rPr lang="zh-CN" altLang="en-US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领域</a:t>
            </a:r>
            <a:r>
              <a:rPr lang="en-US" altLang="zh-CN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余年，拥有强大的技术研发能力，已获得核心专利技术</a:t>
            </a:r>
            <a:r>
              <a:rPr lang="en-US" altLang="zh-CN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30</a:t>
            </a:r>
            <a:r>
              <a:rPr lang="zh-CN" altLang="en-US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多项。</a:t>
            </a:r>
            <a:endParaRPr lang="zh-CN" altLang="en-US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79425" y="794385"/>
            <a:ext cx="10713085" cy="5615305"/>
            <a:chOff x="755" y="1251"/>
            <a:chExt cx="16871" cy="8843"/>
          </a:xfrm>
        </p:grpSpPr>
        <p:sp>
          <p:nvSpPr>
            <p:cNvPr id="2" name="文本框 1"/>
            <p:cNvSpPr txBox="1"/>
            <p:nvPr/>
          </p:nvSpPr>
          <p:spPr>
            <a:xfrm>
              <a:off x="6652" y="1251"/>
              <a:ext cx="5947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600" b="1">
                  <a:solidFill>
                    <a:srgbClr val="00B0F0"/>
                  </a:solidFill>
                  <a:latin typeface="黑体" panose="02010609060101010101" charset="-122"/>
                  <a:ea typeface="黑体" panose="02010609060101010101" charset="-122"/>
                </a:rPr>
                <a:t>主要产品-IC系列</a:t>
              </a:r>
              <a:endParaRPr lang="zh-CN" altLang="en-US" sz="3600" b="1">
                <a:solidFill>
                  <a:srgbClr val="00B0F0"/>
                </a:solidFill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55" y="3019"/>
              <a:ext cx="16871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400"/>
                <a:t>LED</a:t>
              </a:r>
              <a:r>
                <a:rPr lang="zh-CN" altLang="en-US" sz="2400"/>
                <a:t>灯饰驱动</a:t>
              </a:r>
              <a:r>
                <a:rPr lang="en-US" altLang="zh-CN" sz="2400"/>
                <a:t>IC:  WS2801, WS2811, WS2814. WS2818,  DMX512IC(</a:t>
              </a:r>
              <a:r>
                <a:rPr lang="zh-CN" altLang="en-US" sz="2400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量产导入中</a:t>
              </a:r>
              <a:r>
                <a:rPr lang="zh-CN" altLang="en-US" sz="2400"/>
                <a:t>）</a:t>
              </a:r>
              <a:endParaRPr lang="zh-CN" altLang="en-US" sz="240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55" y="3926"/>
              <a:ext cx="1084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sz="2400"/>
                <a:t>电池盒</a:t>
              </a:r>
              <a:r>
                <a:rPr lang="en-US" altLang="zh-CN" sz="2400"/>
                <a:t>IC     :  WS28</a:t>
              </a:r>
              <a:r>
                <a:rPr lang="en-US" sz="2400"/>
                <a:t>32 8</a:t>
              </a:r>
              <a:r>
                <a:rPr lang="zh-CN" altLang="en-US" sz="2400"/>
                <a:t>功能</a:t>
              </a:r>
              <a:r>
                <a:rPr lang="en-US" altLang="zh-CN" sz="2400"/>
                <a:t>IC, WS2833</a:t>
              </a:r>
              <a:r>
                <a:rPr lang="zh-CN" altLang="en-US" sz="2400"/>
                <a:t>定时</a:t>
              </a:r>
              <a:r>
                <a:rPr lang="en-US" altLang="zh-CN" sz="2400"/>
                <a:t>IC</a:t>
              </a:r>
              <a:endParaRPr lang="en-US" altLang="zh-CN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55" y="5011"/>
              <a:ext cx="15315" cy="1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400"/>
                <a:t>8</a:t>
              </a:r>
              <a:r>
                <a:rPr lang="zh-CN" altLang="en-US" sz="2400"/>
                <a:t>位单片机</a:t>
              </a:r>
              <a:r>
                <a:rPr lang="en-US" altLang="zh-CN" sz="2400"/>
                <a:t>IC  :  WS053E 1K ROM MTP 8bit</a:t>
              </a:r>
              <a:r>
                <a:rPr lang="zh-CN" altLang="en-US" sz="2400"/>
                <a:t>单片机</a:t>
              </a:r>
              <a:r>
                <a:rPr lang="en-US" altLang="zh-CN" sz="2400"/>
                <a:t> SOT23-6, SOP8 SOP16</a:t>
              </a:r>
              <a:endParaRPr lang="en-US" altLang="zh-CN" sz="2400"/>
            </a:p>
            <a:p>
              <a:pPr algn="l"/>
              <a:r>
                <a:rPr lang="en-US" altLang="zh-CN" sz="2400"/>
                <a:t>                        WS053F  1K </a:t>
              </a:r>
              <a:r>
                <a:rPr lang="en-US" altLang="zh-CN" sz="2400">
                  <a:sym typeface="+mn-ea"/>
                </a:rPr>
                <a:t>ROM 2</a:t>
              </a:r>
              <a:r>
                <a:rPr lang="zh-CN" altLang="en-US" sz="2400">
                  <a:sym typeface="+mn-ea"/>
                </a:rPr>
                <a:t>路</a:t>
              </a:r>
              <a:r>
                <a:rPr lang="en-US" altLang="zh-CN" sz="2400">
                  <a:sym typeface="+mn-ea"/>
                </a:rPr>
                <a:t> A/D MTP 8bit</a:t>
              </a:r>
              <a:r>
                <a:rPr lang="zh-CN" altLang="en-US" sz="2400">
                  <a:sym typeface="+mn-ea"/>
                </a:rPr>
                <a:t>单片机</a:t>
              </a:r>
              <a:r>
                <a:rPr lang="en-US" altLang="zh-CN" sz="2400">
                  <a:sym typeface="+mn-ea"/>
                </a:rPr>
                <a:t>(</a:t>
              </a:r>
              <a:r>
                <a:rPr lang="zh-CN" altLang="en-US" sz="2400">
                  <a:solidFill>
                    <a:schemeClr val="tx1"/>
                  </a:solidFill>
                  <a:sym typeface="+mn-ea"/>
                </a:rPr>
                <a:t>开发中）</a:t>
              </a:r>
              <a:endParaRPr lang="zh-CN" altLang="en-US" sz="2400">
                <a:solidFill>
                  <a:schemeClr val="tx1"/>
                </a:solidFill>
                <a:sym typeface="+mn-ea"/>
              </a:endParaRPr>
            </a:p>
            <a:p>
              <a:pPr algn="l"/>
              <a:r>
                <a:rPr lang="en-US" altLang="zh-CN" sz="2400">
                  <a:solidFill>
                    <a:schemeClr val="tx1"/>
                  </a:solidFill>
                  <a:sym typeface="+mn-ea"/>
                </a:rPr>
                <a:t>                        WS055   2K ROM 2</a:t>
              </a:r>
              <a:r>
                <a:rPr lang="zh-CN" altLang="en-US" sz="2400">
                  <a:solidFill>
                    <a:schemeClr val="tx1"/>
                  </a:solidFill>
                  <a:sym typeface="+mn-ea"/>
                </a:rPr>
                <a:t>路</a:t>
              </a:r>
              <a:r>
                <a:rPr lang="en-US" altLang="zh-CN" sz="2400">
                  <a:solidFill>
                    <a:schemeClr val="tx1"/>
                  </a:solidFill>
                  <a:sym typeface="+mn-ea"/>
                </a:rPr>
                <a:t> A/D MTP 8bit</a:t>
              </a:r>
              <a:r>
                <a:rPr lang="zh-CN" altLang="en-US" sz="2400">
                  <a:solidFill>
                    <a:schemeClr val="tx1"/>
                  </a:solidFill>
                  <a:sym typeface="+mn-ea"/>
                </a:rPr>
                <a:t>单片机</a:t>
              </a:r>
              <a:r>
                <a:rPr lang="en-US" altLang="zh-CN" sz="2400">
                  <a:solidFill>
                    <a:schemeClr val="tx1"/>
                  </a:solidFill>
                  <a:sym typeface="+mn-ea"/>
                </a:rPr>
                <a:t>(</a:t>
              </a:r>
              <a:r>
                <a:rPr lang="zh-CN" altLang="en-US" sz="2400">
                  <a:solidFill>
                    <a:schemeClr val="tx1"/>
                  </a:solidFill>
                  <a:sym typeface="+mn-ea"/>
                </a:rPr>
                <a:t>开发中</a:t>
              </a:r>
              <a:r>
                <a:rPr lang="zh-CN" altLang="en-US" sz="2400">
                  <a:sym typeface="+mn-ea"/>
                </a:rPr>
                <a:t>）</a:t>
              </a:r>
              <a:endParaRPr lang="en-US" altLang="zh-CN" sz="2400">
                <a:sym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69" y="7441"/>
              <a:ext cx="5609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sz="2400"/>
                <a:t>马达驱动</a:t>
              </a:r>
              <a:r>
                <a:rPr lang="en-US" altLang="zh-CN" sz="2400"/>
                <a:t>IC</a:t>
              </a:r>
              <a:r>
                <a:rPr lang="zh-CN" altLang="en-US" sz="2400"/>
                <a:t>：</a:t>
              </a:r>
              <a:r>
                <a:rPr lang="en-US" altLang="zh-CN" sz="2400"/>
                <a:t>5118</a:t>
              </a:r>
              <a:r>
                <a:rPr lang="zh-CN" altLang="en-US" sz="2400"/>
                <a:t>、</a:t>
              </a:r>
              <a:r>
                <a:rPr lang="en-US" altLang="zh-CN" sz="2400"/>
                <a:t>5116</a:t>
              </a:r>
              <a:endParaRPr lang="en-US" altLang="zh-CN" sz="240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69" y="8462"/>
              <a:ext cx="6819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sz="2400"/>
                <a:t>电池充电</a:t>
              </a:r>
              <a:r>
                <a:rPr lang="en-US" altLang="zh-CN" sz="2400"/>
                <a:t>IC</a:t>
              </a:r>
              <a:r>
                <a:rPr lang="zh-CN" altLang="en-US" sz="2400"/>
                <a:t>、功放</a:t>
              </a:r>
              <a:r>
                <a:rPr lang="en-US" altLang="zh-CN" sz="2400"/>
                <a:t>IC</a:t>
              </a:r>
              <a:r>
                <a:rPr lang="zh-CN" altLang="en-US" sz="2400"/>
                <a:t>、光感</a:t>
              </a:r>
              <a:r>
                <a:rPr lang="en-US" altLang="zh-CN" sz="2400"/>
                <a:t>IC</a:t>
              </a:r>
              <a:r>
                <a:rPr lang="zh-CN" altLang="en-US" sz="2400"/>
                <a:t>、</a:t>
              </a:r>
              <a:endParaRPr lang="zh-CN" altLang="en-US" sz="240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69" y="9369"/>
              <a:ext cx="364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sz="2400"/>
                <a:t>红外接收头系列</a:t>
              </a:r>
              <a:endParaRPr lang="zh-CN" sz="2400"/>
            </a:p>
          </p:txBody>
        </p:sp>
      </p:grp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îŝļîḓê"/>
          <p:cNvSpPr>
            <a:spLocks noChangeAspect="1" noAdjustHandles="1"/>
          </p:cNvSpPr>
          <p:nvPr/>
        </p:nvSpPr>
        <p:spPr bwMode="auto">
          <a:xfrm flipV="1">
            <a:off x="3720070" y="0"/>
            <a:ext cx="6179931" cy="6858000"/>
          </a:xfrm>
          <a:custGeom>
            <a:avLst/>
            <a:gdLst>
              <a:gd name="connsiteX0" fmla="*/ 0 w 6179931"/>
              <a:gd name="connsiteY0" fmla="*/ 6858000 h 6858000"/>
              <a:gd name="connsiteX1" fmla="*/ 2890289 w 6179931"/>
              <a:gd name="connsiteY1" fmla="*/ 6858000 h 6858000"/>
              <a:gd name="connsiteX2" fmla="*/ 2890290 w 6179931"/>
              <a:gd name="connsiteY2" fmla="*/ 6858000 h 6858000"/>
              <a:gd name="connsiteX3" fmla="*/ 6179931 w 6179931"/>
              <a:gd name="connsiteY3" fmla="*/ 6858000 h 6858000"/>
              <a:gd name="connsiteX4" fmla="*/ 2890290 w 6179931"/>
              <a:gd name="connsiteY4" fmla="*/ 2 h 6858000"/>
              <a:gd name="connsiteX5" fmla="*/ 2890290 w 6179931"/>
              <a:gd name="connsiteY5" fmla="*/ 0 h 6858000"/>
              <a:gd name="connsiteX6" fmla="*/ 2890289 w 6179931"/>
              <a:gd name="connsiteY6" fmla="*/ 0 h 6858000"/>
              <a:gd name="connsiteX7" fmla="*/ 0 w 6179931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79931" h="6858000">
                <a:moveTo>
                  <a:pt x="0" y="6858000"/>
                </a:moveTo>
                <a:lnTo>
                  <a:pt x="2890289" y="6858000"/>
                </a:lnTo>
                <a:lnTo>
                  <a:pt x="2890290" y="6858000"/>
                </a:lnTo>
                <a:lnTo>
                  <a:pt x="6179931" y="6858000"/>
                </a:lnTo>
                <a:lnTo>
                  <a:pt x="2890290" y="2"/>
                </a:lnTo>
                <a:lnTo>
                  <a:pt x="2890290" y="0"/>
                </a:lnTo>
                <a:lnTo>
                  <a:pt x="289028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anchor="ctr"/>
          <a:p>
            <a:pPr algn="ctr"/>
          </a:p>
        </p:txBody>
      </p:sp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sp>
        <p:nvSpPr>
          <p:cNvPr id="27" name="îṡľïḓê"/>
          <p:cNvSpPr/>
          <p:nvPr/>
        </p:nvSpPr>
        <p:spPr>
          <a:xfrm>
            <a:off x="1631298" y="668030"/>
            <a:ext cx="669776" cy="401428"/>
          </a:xfrm>
          <a:prstGeom prst="homePlate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p>
            <a:pPr algn="ctr"/>
            <a:r>
              <a:rPr lang="en-US" sz="2000"/>
              <a:t>01</a:t>
            </a:r>
            <a:endParaRPr lang="en-US" sz="2000" dirty="0"/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300" y="2006600"/>
            <a:ext cx="978535" cy="7143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270" y="3338830"/>
            <a:ext cx="1388745" cy="54673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370" y="4632325"/>
            <a:ext cx="1238885" cy="46291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440" y="5727700"/>
            <a:ext cx="1052830" cy="768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559560" y="-23495"/>
            <a:ext cx="10560684" cy="6881495"/>
            <a:chOff x="2569" y="-37"/>
            <a:chExt cx="16631" cy="10837"/>
          </a:xfrm>
        </p:grpSpPr>
        <p:grpSp>
          <p:nvGrpSpPr>
            <p:cNvPr id="8" name="99709880-7816-4d42-9109-289889db07f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>
            <a:xfrm>
              <a:off x="2569" y="-37"/>
              <a:ext cx="16631" cy="10837"/>
              <a:chOff x="1631298" y="-23495"/>
              <a:chExt cx="10560701" cy="6881495"/>
            </a:xfrm>
          </p:grpSpPr>
          <p:sp>
            <p:nvSpPr>
              <p:cNvPr id="9" name="îśľíḍe"/>
              <p:cNvSpPr/>
              <p:nvPr/>
            </p:nvSpPr>
            <p:spPr>
              <a:xfrm>
                <a:off x="4367517" y="-23495"/>
                <a:ext cx="7824482" cy="6881495"/>
              </a:xfrm>
              <a:prstGeom prst="rect">
                <a:avLst/>
              </a:prstGeom>
              <a:blipFill dpi="0"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</a:p>
            </p:txBody>
          </p:sp>
          <p:sp>
            <p:nvSpPr>
              <p:cNvPr id="11" name="îŝļîḓê"/>
              <p:cNvSpPr>
                <a:spLocks noChangeAspect="1" noAdjustHandles="1"/>
              </p:cNvSpPr>
              <p:nvPr/>
            </p:nvSpPr>
            <p:spPr bwMode="auto">
              <a:xfrm flipV="1">
                <a:off x="2531350" y="0"/>
                <a:ext cx="6179931" cy="6858000"/>
              </a:xfrm>
              <a:custGeom>
                <a:avLst/>
                <a:gdLst>
                  <a:gd name="connsiteX0" fmla="*/ 0 w 6179931"/>
                  <a:gd name="connsiteY0" fmla="*/ 6858000 h 6858000"/>
                  <a:gd name="connsiteX1" fmla="*/ 2890289 w 6179931"/>
                  <a:gd name="connsiteY1" fmla="*/ 6858000 h 6858000"/>
                  <a:gd name="connsiteX2" fmla="*/ 2890290 w 6179931"/>
                  <a:gd name="connsiteY2" fmla="*/ 6858000 h 6858000"/>
                  <a:gd name="connsiteX3" fmla="*/ 6179931 w 6179931"/>
                  <a:gd name="connsiteY3" fmla="*/ 6858000 h 6858000"/>
                  <a:gd name="connsiteX4" fmla="*/ 2890290 w 6179931"/>
                  <a:gd name="connsiteY4" fmla="*/ 2 h 6858000"/>
                  <a:gd name="connsiteX5" fmla="*/ 2890290 w 6179931"/>
                  <a:gd name="connsiteY5" fmla="*/ 0 h 6858000"/>
                  <a:gd name="connsiteX6" fmla="*/ 2890289 w 6179931"/>
                  <a:gd name="connsiteY6" fmla="*/ 0 h 6858000"/>
                  <a:gd name="connsiteX7" fmla="*/ 0 w 6179931"/>
                  <a:gd name="connsiteY7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9931" h="6858000">
                    <a:moveTo>
                      <a:pt x="0" y="6858000"/>
                    </a:moveTo>
                    <a:lnTo>
                      <a:pt x="2890289" y="6858000"/>
                    </a:lnTo>
                    <a:lnTo>
                      <a:pt x="2890290" y="6858000"/>
                    </a:lnTo>
                    <a:lnTo>
                      <a:pt x="6179931" y="6858000"/>
                    </a:lnTo>
                    <a:lnTo>
                      <a:pt x="2890290" y="2"/>
                    </a:lnTo>
                    <a:lnTo>
                      <a:pt x="2890290" y="0"/>
                    </a:lnTo>
                    <a:lnTo>
                      <a:pt x="28902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anchor="ctr"/>
              <a:p>
                <a:pPr algn="ctr"/>
              </a:p>
            </p:txBody>
          </p:sp>
          <p:grpSp>
            <p:nvGrpSpPr>
              <p:cNvPr id="14" name="iṥḷíḋé"/>
              <p:cNvGrpSpPr/>
              <p:nvPr/>
            </p:nvGrpSpPr>
            <p:grpSpPr>
              <a:xfrm>
                <a:off x="1631298" y="400696"/>
                <a:ext cx="6856256" cy="3964791"/>
                <a:chOff x="1631298" y="400696"/>
                <a:chExt cx="6856256" cy="3964791"/>
              </a:xfrm>
            </p:grpSpPr>
            <p:grpSp>
              <p:nvGrpSpPr>
                <p:cNvPr id="15" name="ïṥlïďê"/>
                <p:cNvGrpSpPr/>
                <p:nvPr/>
              </p:nvGrpSpPr>
              <p:grpSpPr>
                <a:xfrm>
                  <a:off x="2641584" y="400696"/>
                  <a:ext cx="5845970" cy="1155700"/>
                  <a:chOff x="2641584" y="400696"/>
                  <a:chExt cx="5845970" cy="1155700"/>
                </a:xfrm>
              </p:grpSpPr>
              <p:sp>
                <p:nvSpPr>
                  <p:cNvPr id="29" name="î$lídé"/>
                  <p:cNvSpPr/>
                  <p:nvPr/>
                </p:nvSpPr>
                <p:spPr>
                  <a:xfrm>
                    <a:off x="6164072" y="400696"/>
                    <a:ext cx="2323482" cy="1008112"/>
                  </a:xfrm>
                  <a:prstGeom prst="parallelogram">
                    <a:avLst>
                      <a:gd name="adj" fmla="val 52419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p>
                    <a:pPr algn="ctr"/>
                  </a:p>
                </p:txBody>
              </p:sp>
              <p:sp>
                <p:nvSpPr>
                  <p:cNvPr id="17" name="îš1íḋe"/>
                  <p:cNvSpPr/>
                  <p:nvPr/>
                </p:nvSpPr>
                <p:spPr>
                  <a:xfrm>
                    <a:off x="2641584" y="501661"/>
                    <a:ext cx="3437260" cy="1054735"/>
                  </a:xfrm>
                  <a:prstGeom prst="rect">
                    <a:avLst/>
                  </a:prstGeom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>
                    <a:normAutofit lnSpcReduction="20000"/>
                  </a:bodyPr>
                  <a:p>
                    <a:pPr algn="l"/>
                    <a:r>
                      <a:rPr lang="en-US" altLang="zh-CN" sz="1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WS2801 </a:t>
                    </a:r>
                    <a:endParaRPr lang="en-US" altLang="zh-CN" sz="14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pPr algn="l">
                      <a:lnSpc>
                        <a:spcPct val="120000"/>
                      </a:lnSpc>
                    </a:pPr>
                    <a:r>
                      <a:rPr lang="en-US" altLang="zh-CN" sz="1400">
                        <a:latin typeface="Verdana" panose="020B0604030504040204" pitchFamily="2" charset="0"/>
                        <a:ea typeface="宋体" panose="02010600030101010101" pitchFamily="2" charset="-122"/>
                        <a:sym typeface="+mn-ea"/>
                      </a:rPr>
                      <a:t>业内第一款双线恒流256级灰度的点控IC</a:t>
                    </a:r>
                    <a:endParaRPr lang="en-US" altLang="zh-CN" sz="1400">
                      <a:latin typeface="Verdana" panose="020B0604030504040204" pitchFamily="2" charset="0"/>
                      <a:ea typeface="宋体" panose="02010600030101010101" pitchFamily="2" charset="-122"/>
                      <a:sym typeface="+mn-ea"/>
                    </a:endParaRPr>
                  </a:p>
                  <a:p>
                    <a:pPr algn="l">
                      <a:lnSpc>
                        <a:spcPct val="120000"/>
                      </a:lnSpc>
                    </a:pPr>
                    <a:r>
                      <a:rPr lang="en-US" altLang="zh-CN" sz="1400">
                        <a:latin typeface="Verdana" panose="020B0604030504040204" pitchFamily="2" charset="0"/>
                        <a:ea typeface="宋体" panose="02010600030101010101" pitchFamily="2" charset="-122"/>
                        <a:sym typeface="+mn-ea"/>
                      </a:rPr>
                      <a:t>(SOP14</a:t>
                    </a:r>
                    <a:r>
                      <a:rPr lang="zh-CN" altLang="en-US" sz="1400">
                        <a:latin typeface="Verdana" panose="020B0604030504040204" pitchFamily="2" charset="0"/>
                        <a:ea typeface="宋体" panose="02010600030101010101" pitchFamily="2" charset="-122"/>
                        <a:sym typeface="+mn-ea"/>
                      </a:rPr>
                      <a:t>封装形式</a:t>
                    </a:r>
                    <a:r>
                      <a:rPr lang="en-US" altLang="zh-CN" sz="1400">
                        <a:latin typeface="Verdana" panose="020B0604030504040204" pitchFamily="2" charset="0"/>
                        <a:ea typeface="宋体" panose="02010600030101010101" pitchFamily="2" charset="-122"/>
                        <a:sym typeface="+mn-ea"/>
                      </a:rPr>
                      <a:t>)</a:t>
                    </a:r>
                    <a:endParaRPr lang="en-US" altLang="zh-CN" sz="14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18" name="iṡlíḓé"/>
                <p:cNvGrpSpPr/>
                <p:nvPr/>
              </p:nvGrpSpPr>
              <p:grpSpPr>
                <a:xfrm>
                  <a:off x="1666859" y="1528198"/>
                  <a:ext cx="6283959" cy="1008112"/>
                  <a:chOff x="1666859" y="1351027"/>
                  <a:chExt cx="6283959" cy="1008112"/>
                </a:xfrm>
              </p:grpSpPr>
              <p:sp>
                <p:nvSpPr>
                  <p:cNvPr id="23" name="ïşḷíḑè"/>
                  <p:cNvSpPr/>
                  <p:nvPr/>
                </p:nvSpPr>
                <p:spPr>
                  <a:xfrm>
                    <a:off x="5627336" y="1351027"/>
                    <a:ext cx="2323482" cy="1008112"/>
                  </a:xfrm>
                  <a:prstGeom prst="parallelogram">
                    <a:avLst>
                      <a:gd name="adj" fmla="val 52419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p>
                    <a:pPr algn="ctr"/>
                  </a:p>
                </p:txBody>
              </p:sp>
              <p:sp>
                <p:nvSpPr>
                  <p:cNvPr id="19" name="îṩ1ïďê"/>
                  <p:cNvSpPr/>
                  <p:nvPr/>
                </p:nvSpPr>
                <p:spPr>
                  <a:xfrm>
                    <a:off x="1666859" y="1694561"/>
                    <a:ext cx="669776" cy="401428"/>
                  </a:xfrm>
                  <a:prstGeom prst="homePlat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anchor="ctr">
                    <a:normAutofit/>
                  </a:bodyPr>
                  <a:p>
                    <a:pPr algn="ctr"/>
                    <a:r>
                      <a:rPr lang="en-US" sz="2000"/>
                      <a:t>02</a:t>
                    </a:r>
                    <a:endParaRPr lang="en-US" sz="2000" dirty="0"/>
                  </a:p>
                </p:txBody>
              </p:sp>
            </p:grpSp>
            <p:grpSp>
              <p:nvGrpSpPr>
                <p:cNvPr id="25" name="išliḋe"/>
                <p:cNvGrpSpPr/>
                <p:nvPr/>
              </p:nvGrpSpPr>
              <p:grpSpPr>
                <a:xfrm>
                  <a:off x="1631298" y="3357375"/>
                  <a:ext cx="5419667" cy="1008112"/>
                  <a:chOff x="1631298" y="3003034"/>
                  <a:chExt cx="5419667" cy="1008112"/>
                </a:xfrm>
              </p:grpSpPr>
              <p:sp>
                <p:nvSpPr>
                  <p:cNvPr id="30" name="íṧľiḓe"/>
                  <p:cNvSpPr/>
                  <p:nvPr/>
                </p:nvSpPr>
                <p:spPr>
                  <a:xfrm>
                    <a:off x="4727483" y="3003034"/>
                    <a:ext cx="2323482" cy="1008112"/>
                  </a:xfrm>
                  <a:prstGeom prst="parallelogram">
                    <a:avLst>
                      <a:gd name="adj" fmla="val 52419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p>
                    <a:pPr algn="ctr"/>
                  </a:p>
                </p:txBody>
              </p:sp>
              <p:sp>
                <p:nvSpPr>
                  <p:cNvPr id="32" name="ïšḻíḋe"/>
                  <p:cNvSpPr/>
                  <p:nvPr/>
                </p:nvSpPr>
                <p:spPr>
                  <a:xfrm>
                    <a:off x="1631298" y="3163688"/>
                    <a:ext cx="669776" cy="401428"/>
                  </a:xfrm>
                  <a:prstGeom prst="homePlat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anchor="ctr">
                    <a:normAutofit/>
                  </a:bodyPr>
                  <a:p>
                    <a:pPr algn="ctr"/>
                    <a:r>
                      <a:rPr lang="en-US" sz="2000"/>
                      <a:t>03</a:t>
                    </a:r>
                    <a:endParaRPr lang="en-US" sz="2000" dirty="0"/>
                  </a:p>
                </p:txBody>
              </p:sp>
            </p:grpSp>
          </p:grpSp>
        </p:grp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20" y="907"/>
              <a:ext cx="1541" cy="1125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74" y="2790"/>
              <a:ext cx="2187" cy="861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99" y="5724"/>
              <a:ext cx="1951" cy="729"/>
            </a:xfrm>
            <a:prstGeom prst="rect">
              <a:avLst/>
            </a:prstGeom>
          </p:spPr>
        </p:pic>
        <p:sp>
          <p:nvSpPr>
            <p:cNvPr id="41" name="íṧľiḓe"/>
            <p:cNvSpPr/>
            <p:nvPr/>
          </p:nvSpPr>
          <p:spPr>
            <a:xfrm>
              <a:off x="6537" y="7214"/>
              <a:ext cx="3659" cy="1588"/>
            </a:xfrm>
            <a:prstGeom prst="parallelogram">
              <a:avLst>
                <a:gd name="adj" fmla="val 52419"/>
              </a:avLst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</a:p>
          </p:txBody>
        </p:sp>
        <p:sp>
          <p:nvSpPr>
            <p:cNvPr id="42" name="ïšḻíḋe"/>
            <p:cNvSpPr/>
            <p:nvPr/>
          </p:nvSpPr>
          <p:spPr>
            <a:xfrm>
              <a:off x="2569" y="7328"/>
              <a:ext cx="1055" cy="632"/>
            </a:xfrm>
            <a:prstGeom prst="homePlate">
              <a:avLst/>
            </a:prstGeom>
            <a:solidFill>
              <a:srgbClr val="13C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p>
              <a:pPr algn="ctr"/>
              <a:r>
                <a:rPr lang="en-US" sz="2000"/>
                <a:t>04</a:t>
              </a:r>
              <a:endParaRPr lang="en-US" sz="2000" dirty="0"/>
            </a:p>
          </p:txBody>
        </p: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7" y="7403"/>
              <a:ext cx="1658" cy="1210"/>
            </a:xfrm>
            <a:prstGeom prst="rect">
              <a:avLst/>
            </a:prstGeom>
          </p:spPr>
        </p:pic>
      </p:grpSp>
      <p:sp>
        <p:nvSpPr>
          <p:cNvPr id="45" name="object 11"/>
          <p:cNvSpPr txBox="1"/>
          <p:nvPr/>
        </p:nvSpPr>
        <p:spPr>
          <a:xfrm>
            <a:off x="2639695" y="2575560"/>
            <a:ext cx="4220845" cy="684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  <a:scene3d>
              <a:camera prst="orthographicFront"/>
              <a:lightRig rig="threePt" dir="t"/>
            </a:scene3d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W</a:t>
            </a:r>
            <a:r>
              <a:rPr sz="1400" spc="-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S28</a:t>
            </a:r>
            <a:r>
              <a:rPr lang="en-US" sz="1400" spc="-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11S : 5V</a:t>
            </a:r>
            <a:r>
              <a:rPr lang="zh-CN" altLang="en-US" sz="1400" spc="-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单电压 ，灯串专享版，封装：</a:t>
            </a:r>
            <a:r>
              <a:rPr lang="en-US" altLang="zh-CN" sz="1400" spc="-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SOP8</a:t>
            </a:r>
            <a:r>
              <a:rPr lang="en-US" sz="1400" spc="-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 </a:t>
            </a:r>
            <a:endParaRPr lang="en-US" sz="1400" spc="-5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spc="-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WS2811  :  5-12V</a:t>
            </a:r>
            <a:r>
              <a:rPr lang="zh-CN" altLang="en-US" sz="1400" spc="-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通用版，封装：</a:t>
            </a:r>
            <a:r>
              <a:rPr lang="en-US" altLang="zh-CN" sz="1400" spc="-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MSOP8,DNF8</a:t>
            </a:r>
            <a:endParaRPr lang="en-US" sz="1400" spc="-5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400" spc="-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WS2811  </a:t>
            </a:r>
            <a:r>
              <a:rPr lang="zh-CN" altLang="en-US" sz="1400" spc="-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</a:rPr>
              <a:t>：</a:t>
            </a:r>
            <a:r>
              <a:rPr lang="en-US" sz="1400" spc="-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+mn-ea"/>
              </a:rPr>
              <a:t>5-24V</a:t>
            </a:r>
            <a:r>
              <a:rPr lang="zh-CN" altLang="en-US" sz="1400" spc="-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+mn-ea"/>
              </a:rPr>
              <a:t>通用版，封装：</a:t>
            </a:r>
            <a:r>
              <a:rPr lang="en-US" altLang="zh-CN" sz="1400" spc="-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crosoft JhengHei" panose="020B0604030504040204" charset="-120"/>
                <a:sym typeface="+mn-ea"/>
              </a:rPr>
              <a:t>SOP8</a:t>
            </a:r>
            <a:endParaRPr lang="en-US" altLang="zh-CN" sz="1400" spc="-5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icrosoft JhengHei" panose="020B0604030504040204" charset="-120"/>
              <a:sym typeface="+mn-ea"/>
            </a:endParaRPr>
          </a:p>
        </p:txBody>
      </p:sp>
      <p:sp>
        <p:nvSpPr>
          <p:cNvPr id="22" name="ïSḻiďè"/>
          <p:cNvSpPr/>
          <p:nvPr/>
        </p:nvSpPr>
        <p:spPr>
          <a:xfrm>
            <a:off x="2567289" y="1772864"/>
            <a:ext cx="3188335" cy="771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none" anchor="ctr">
            <a:normAutofit/>
          </a:bodyPr>
          <a:p>
            <a:pPr algn="l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WS2811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400">
                <a:latin typeface="Verdana" panose="020B0604030504040204" pitchFamily="2" charset="0"/>
                <a:sym typeface="+mn-ea"/>
              </a:rPr>
              <a:t>恒流单线驱动</a:t>
            </a:r>
            <a:r>
              <a:rPr lang="en-US" altLang="zh-CN" sz="1400">
                <a:latin typeface="Verdana" panose="020B0604030504040204" pitchFamily="2" charset="0"/>
                <a:sym typeface="+mn-ea"/>
              </a:rPr>
              <a:t>IC</a:t>
            </a:r>
            <a:endParaRPr lang="en-US" altLang="zh-CN" sz="1400">
              <a:latin typeface="Verdana" panose="020B0604030504040204" pitchFamily="2" charset="0"/>
              <a:sym typeface="+mn-ea"/>
            </a:endParaRPr>
          </a:p>
          <a:p>
            <a:pPr algn="l"/>
            <a:r>
              <a:rPr lang="en-US" altLang="zh-CN" sz="1400">
                <a:latin typeface="Verdana" panose="020B0604030504040204" pitchFamily="2" charset="0"/>
                <a:sym typeface="+mn-ea"/>
              </a:rPr>
              <a:t>(SOP8</a:t>
            </a:r>
            <a:r>
              <a:rPr lang="en-US" altLang="zh-CN" sz="1400">
                <a:latin typeface="Verdana" panose="020B0604030504040204" pitchFamily="2" charset="0"/>
                <a:ea typeface="宋体" panose="02010600030101010101" pitchFamily="2" charset="-122"/>
                <a:sym typeface="+mn-ea"/>
              </a:rPr>
              <a:t>,MSOP8,DFN8</a:t>
            </a:r>
            <a:r>
              <a:rPr lang="zh-CN" altLang="en-US" sz="1400">
                <a:latin typeface="Verdana" panose="020B0604030504040204" pitchFamily="2" charset="0"/>
                <a:ea typeface="宋体" panose="02010600030101010101" pitchFamily="2" charset="-122"/>
                <a:sym typeface="+mn-ea"/>
              </a:rPr>
              <a:t>封装）</a:t>
            </a:r>
            <a:endParaRPr lang="zh-CN" altLang="en-US" sz="1400">
              <a:latin typeface="Verdana" panose="020B0604030504040204" pitchFamily="2" charset="0"/>
              <a:ea typeface="宋体" panose="02010600030101010101" pitchFamily="2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íṧ1íďé"/>
          <p:cNvSpPr/>
          <p:nvPr/>
        </p:nvSpPr>
        <p:spPr>
          <a:xfrm>
            <a:off x="2495533" y="3467421"/>
            <a:ext cx="2639061" cy="771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none" anchor="ctr">
            <a:normAutofit/>
          </a:bodyPr>
          <a:p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WS2818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双线传输断点续传恒流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(SOP8,CPC8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封装）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íṧ1íďé"/>
          <p:cNvSpPr/>
          <p:nvPr/>
        </p:nvSpPr>
        <p:spPr>
          <a:xfrm>
            <a:off x="2495550" y="4426585"/>
            <a:ext cx="1708785" cy="116459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none" anchor="ctr">
            <a:normAutofit lnSpcReduction="10000"/>
          </a:bodyPr>
          <a:p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WS2814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RGBW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驱动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(SOP12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封装）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WS2814A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(SOP8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封装）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ïšḻíḋe"/>
          <p:cNvSpPr/>
          <p:nvPr/>
        </p:nvSpPr>
        <p:spPr>
          <a:xfrm>
            <a:off x="1559560" y="5805805"/>
            <a:ext cx="669925" cy="401320"/>
          </a:xfrm>
          <a:prstGeom prst="homePlate">
            <a:avLst/>
          </a:prstGeom>
          <a:solidFill>
            <a:srgbClr val="13C46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p>
            <a:pPr algn="ctr"/>
            <a:r>
              <a:rPr lang="en-US" sz="2000"/>
              <a:t>05</a:t>
            </a:r>
            <a:endParaRPr lang="en-US" sz="2000" dirty="0"/>
          </a:p>
        </p:txBody>
      </p:sp>
      <p:sp>
        <p:nvSpPr>
          <p:cNvPr id="47" name="ïSḻiďè"/>
          <p:cNvSpPr/>
          <p:nvPr/>
        </p:nvSpPr>
        <p:spPr>
          <a:xfrm>
            <a:off x="2495550" y="5724525"/>
            <a:ext cx="3188335" cy="104394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none" anchor="ctr">
            <a:normAutofit lnSpcReduction="10000"/>
          </a:bodyPr>
          <a:p>
            <a:pPr algn="l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WS2816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400">
                <a:latin typeface="Verdana" panose="020B0604030504040204" pitchFamily="2" charset="0"/>
                <a:sym typeface="+mn-ea"/>
              </a:rPr>
              <a:t>恒流双线</a:t>
            </a:r>
            <a:r>
              <a:rPr lang="en-US" altLang="zh-CN" sz="1400">
                <a:latin typeface="Verdana" panose="020B0604030504040204" pitchFamily="2" charset="0"/>
                <a:sym typeface="+mn-ea"/>
              </a:rPr>
              <a:t>16bit</a:t>
            </a:r>
            <a:r>
              <a:rPr lang="zh-CN" altLang="en-US" sz="1400">
                <a:latin typeface="Verdana" panose="020B0604030504040204" pitchFamily="2" charset="0"/>
                <a:sym typeface="+mn-ea"/>
              </a:rPr>
              <a:t>高辉度驱动</a:t>
            </a:r>
            <a:r>
              <a:rPr lang="en-US" altLang="zh-CN" sz="1400">
                <a:latin typeface="Verdana" panose="020B0604030504040204" pitchFamily="2" charset="0"/>
                <a:sym typeface="+mn-ea"/>
              </a:rPr>
              <a:t>IC</a:t>
            </a:r>
            <a:endParaRPr lang="en-US" altLang="zh-CN" sz="1400">
              <a:latin typeface="Verdana" panose="020B0604030504040204" pitchFamily="2" charset="0"/>
              <a:sym typeface="+mn-ea"/>
            </a:endParaRPr>
          </a:p>
          <a:p>
            <a:pPr algn="l"/>
            <a:r>
              <a:rPr lang="en-US" altLang="zh-CN" sz="1400">
                <a:latin typeface="Verdana" panose="020B0604030504040204" pitchFamily="2" charset="0"/>
                <a:sym typeface="+mn-ea"/>
              </a:rPr>
              <a:t>(SOP8</a:t>
            </a:r>
            <a:r>
              <a:rPr lang="zh-CN" altLang="en-US" sz="1400">
                <a:latin typeface="Verdana" panose="020B0604030504040204" pitchFamily="2" charset="0"/>
                <a:ea typeface="宋体" panose="02010600030101010101" pitchFamily="2" charset="-122"/>
                <a:sym typeface="+mn-ea"/>
              </a:rPr>
              <a:t>封装）</a:t>
            </a:r>
            <a:endParaRPr lang="zh-CN" altLang="en-US" sz="1400">
              <a:latin typeface="Verdana" panose="020B0604030504040204" pitchFamily="2" charset="0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en-US" altLang="zh-CN" sz="1400" b="1">
                <a:latin typeface="Verdana" panose="020B0604030504040204" pitchFamily="2" charset="0"/>
                <a:ea typeface="宋体" panose="02010600030101010101" pitchFamily="2" charset="-122"/>
              </a:rPr>
              <a:t>DMX512 IC</a:t>
            </a:r>
            <a:r>
              <a:rPr lang="en-US" altLang="zh-CN" sz="1400">
                <a:sym typeface="+mn-ea"/>
              </a:rPr>
              <a:t>(</a:t>
            </a:r>
            <a:r>
              <a:rPr lang="zh-CN" altLang="en-US" sz="140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量产导入中</a:t>
            </a:r>
            <a:r>
              <a:rPr lang="zh-CN" altLang="en-US" sz="1400">
                <a:sym typeface="+mn-ea"/>
              </a:rPr>
              <a:t>）</a:t>
            </a:r>
            <a:endParaRPr lang="zh-CN" altLang="en-US" sz="1400" b="1">
              <a:latin typeface="Verdana" panose="020B0604030504040204" pitchFamily="2" charset="0"/>
              <a:ea typeface="宋体" panose="02010600030101010101" pitchFamily="2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559560" y="53975"/>
            <a:ext cx="2558415" cy="52197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800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zh-CN" sz="2800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latin typeface="Aharoni" panose="02010803020104030203" pitchFamily="2" charset="-79"/>
                <a:cs typeface="Aharoni" panose="02010803020104030203" pitchFamily="2" charset="-79"/>
              </a:rPr>
              <a:t>IC</a:t>
            </a:r>
            <a:r>
              <a:rPr lang="zh-CN" altLang="en-US" sz="2800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latin typeface="Aharoni" panose="02010803020104030203" pitchFamily="2" charset="-79"/>
                <a:cs typeface="Aharoni" panose="02010803020104030203" pitchFamily="2" charset="-79"/>
              </a:rPr>
              <a:t>驱动芯片</a:t>
            </a:r>
            <a:endParaRPr lang="zh-CN" altLang="en-US" sz="2800" spc="600" dirty="0">
              <a:gradFill>
                <a:gsLst>
                  <a:gs pos="0">
                    <a:schemeClr val="accent2"/>
                  </a:gs>
                  <a:gs pos="50000">
                    <a:schemeClr val="accent3"/>
                  </a:gs>
                  <a:gs pos="100000">
                    <a:schemeClr val="accent4"/>
                  </a:gs>
                </a:gsLst>
                <a:lin ang="8100000" scaled="1"/>
              </a:gra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grpSp>
        <p:nvGrpSpPr>
          <p:cNvPr id="3" name="99709880-7816-4d42-9109-289889db07f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342390" y="0"/>
            <a:ext cx="11161395" cy="6858000"/>
            <a:chOff x="1332848" y="0"/>
            <a:chExt cx="10859152" cy="6858000"/>
          </a:xfrm>
        </p:grpSpPr>
        <p:sp>
          <p:nvSpPr>
            <p:cNvPr id="4" name="îśľíḍe"/>
            <p:cNvSpPr/>
            <p:nvPr/>
          </p:nvSpPr>
          <p:spPr>
            <a:xfrm>
              <a:off x="4367808" y="0"/>
              <a:ext cx="7824192" cy="6858000"/>
            </a:xfrm>
            <a:prstGeom prst="rect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</a:p>
          </p:txBody>
        </p:sp>
        <p:sp>
          <p:nvSpPr>
            <p:cNvPr id="2" name="îŝļîḓê"/>
            <p:cNvSpPr>
              <a:spLocks noChangeAspect="1" noAdjustHandles="1"/>
            </p:cNvSpPr>
            <p:nvPr/>
          </p:nvSpPr>
          <p:spPr bwMode="auto">
            <a:xfrm flipV="1">
              <a:off x="2550400" y="0"/>
              <a:ext cx="6179931" cy="6858000"/>
            </a:xfrm>
            <a:custGeom>
              <a:avLst/>
              <a:gdLst>
                <a:gd name="connsiteX0" fmla="*/ 0 w 6179931"/>
                <a:gd name="connsiteY0" fmla="*/ 6858000 h 6858000"/>
                <a:gd name="connsiteX1" fmla="*/ 2890289 w 6179931"/>
                <a:gd name="connsiteY1" fmla="*/ 6858000 h 6858000"/>
                <a:gd name="connsiteX2" fmla="*/ 2890290 w 6179931"/>
                <a:gd name="connsiteY2" fmla="*/ 6858000 h 6858000"/>
                <a:gd name="connsiteX3" fmla="*/ 6179931 w 6179931"/>
                <a:gd name="connsiteY3" fmla="*/ 6858000 h 6858000"/>
                <a:gd name="connsiteX4" fmla="*/ 2890290 w 6179931"/>
                <a:gd name="connsiteY4" fmla="*/ 2 h 6858000"/>
                <a:gd name="connsiteX5" fmla="*/ 2890290 w 6179931"/>
                <a:gd name="connsiteY5" fmla="*/ 0 h 6858000"/>
                <a:gd name="connsiteX6" fmla="*/ 2890289 w 6179931"/>
                <a:gd name="connsiteY6" fmla="*/ 0 h 6858000"/>
                <a:gd name="connsiteX7" fmla="*/ 0 w 6179931"/>
                <a:gd name="connsiteY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79931" h="6858000">
                  <a:moveTo>
                    <a:pt x="0" y="6858000"/>
                  </a:moveTo>
                  <a:lnTo>
                    <a:pt x="2890289" y="6858000"/>
                  </a:lnTo>
                  <a:lnTo>
                    <a:pt x="2890290" y="6858000"/>
                  </a:lnTo>
                  <a:lnTo>
                    <a:pt x="6179931" y="6858000"/>
                  </a:lnTo>
                  <a:lnTo>
                    <a:pt x="2890290" y="2"/>
                  </a:lnTo>
                  <a:lnTo>
                    <a:pt x="2890290" y="0"/>
                  </a:lnTo>
                  <a:lnTo>
                    <a:pt x="28902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anchor="ctr"/>
            <a:p>
              <a:pPr algn="ctr"/>
            </a:p>
          </p:txBody>
        </p:sp>
        <p:grpSp>
          <p:nvGrpSpPr>
            <p:cNvPr id="7" name="iṥḷíḋé"/>
            <p:cNvGrpSpPr/>
            <p:nvPr/>
          </p:nvGrpSpPr>
          <p:grpSpPr>
            <a:xfrm>
              <a:off x="1332848" y="1259407"/>
              <a:ext cx="7712871" cy="4178595"/>
              <a:chOff x="1332848" y="1259407"/>
              <a:chExt cx="7712871" cy="4178595"/>
            </a:xfrm>
          </p:grpSpPr>
          <p:grpSp>
            <p:nvGrpSpPr>
              <p:cNvPr id="8" name="ïṥlïďê"/>
              <p:cNvGrpSpPr/>
              <p:nvPr/>
            </p:nvGrpSpPr>
            <p:grpSpPr>
              <a:xfrm>
                <a:off x="1400158" y="1259407"/>
                <a:ext cx="7645561" cy="1435100"/>
                <a:chOff x="1400158" y="1259407"/>
                <a:chExt cx="7645561" cy="1435100"/>
              </a:xfrm>
            </p:grpSpPr>
            <p:sp>
              <p:nvSpPr>
                <p:cNvPr id="29" name="î$lídé"/>
                <p:cNvSpPr/>
                <p:nvPr/>
              </p:nvSpPr>
              <p:spPr>
                <a:xfrm>
                  <a:off x="6722237" y="1383676"/>
                  <a:ext cx="2323482" cy="1008112"/>
                </a:xfrm>
                <a:prstGeom prst="parallelogram">
                  <a:avLst>
                    <a:gd name="adj" fmla="val 52419"/>
                  </a:avLst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</a:p>
              </p:txBody>
            </p:sp>
            <p:grpSp>
              <p:nvGrpSpPr>
                <p:cNvPr id="26" name="iś1íḓè"/>
                <p:cNvGrpSpPr/>
                <p:nvPr/>
              </p:nvGrpSpPr>
              <p:grpSpPr>
                <a:xfrm>
                  <a:off x="1400158" y="1259407"/>
                  <a:ext cx="6080759" cy="1435100"/>
                  <a:chOff x="1064338" y="1110731"/>
                  <a:chExt cx="5515505" cy="1301696"/>
                </a:xfrm>
              </p:grpSpPr>
              <p:sp>
                <p:nvSpPr>
                  <p:cNvPr id="27" name="îṡľïḓê"/>
                  <p:cNvSpPr/>
                  <p:nvPr/>
                </p:nvSpPr>
                <p:spPr>
                  <a:xfrm>
                    <a:off x="1064338" y="1324818"/>
                    <a:ext cx="607515" cy="364112"/>
                  </a:xfrm>
                  <a:prstGeom prst="homePlate">
                    <a:avLst/>
                  </a:prstGeom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anchor="ctr">
                    <a:normAutofit/>
                  </a:bodyPr>
                  <a:p>
                    <a:pPr algn="ctr"/>
                    <a:r>
                      <a:rPr lang="en-US" sz="2000"/>
                      <a:t>01</a:t>
                    </a:r>
                    <a:endParaRPr lang="en-US" sz="2000" dirty="0"/>
                  </a:p>
                </p:txBody>
              </p:sp>
              <p:sp>
                <p:nvSpPr>
                  <p:cNvPr id="28" name="îš1íḋe"/>
                  <p:cNvSpPr/>
                  <p:nvPr/>
                </p:nvSpPr>
                <p:spPr>
                  <a:xfrm>
                    <a:off x="1810797" y="1110731"/>
                    <a:ext cx="4769046" cy="1301696"/>
                  </a:xfrm>
                  <a:prstGeom prst="rect">
                    <a:avLst/>
                  </a:prstGeom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>
                    <a:normAutofit fontScale="60000"/>
                  </a:bodyPr>
                  <a:p>
                    <a:r>
                      <a:rPr lang="en-US" altLang="zh-CN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WS2812</a:t>
                    </a:r>
                    <a:r>
                      <a: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系列</a:t>
                    </a:r>
                    <a:r>
                      <a:rPr lang="en-US" altLang="zh-CN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LED</a:t>
                    </a:r>
                    <a:endParaRPr lang="en-US" altLang="zh-CN" sz="20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r>
                      <a:rPr lang="zh-CN" altLang="en-US" sz="1715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电压</a:t>
                    </a:r>
                    <a:r>
                      <a:rPr lang="en-US" altLang="zh-CN" sz="1715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:</a:t>
                    </a:r>
                    <a:r>
                      <a:rPr lang="en-US" altLang="zh-CN" sz="1715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DC5V</a:t>
                    </a:r>
                    <a:endParaRPr lang="en-US" altLang="zh-CN" sz="1715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r>
                      <a:rPr lang="zh-CN" altLang="en-US" sz="1715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电流：</a:t>
                    </a:r>
                    <a:r>
                      <a:rPr lang="en-US" altLang="zh-CN" sz="1715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RGB</a:t>
                    </a:r>
                    <a:r>
                      <a:rPr lang="zh-CN" altLang="en-US" sz="1715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每个通道</a:t>
                    </a:r>
                    <a:r>
                      <a:rPr lang="en-US" altLang="zh-CN" sz="1715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5mA/12mA</a:t>
                    </a:r>
                    <a:endParaRPr lang="en-US" altLang="zh-CN" sz="1715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r>
                      <a:rPr lang="zh-CN" altLang="en-US" sz="1715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封装形式：</a:t>
                    </a:r>
                    <a:endParaRPr lang="zh-CN" altLang="en-US" sz="1715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r>
                      <a:rPr lang="en-US" altLang="zh-CN" sz="1715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SMD5050,3535</a:t>
                    </a:r>
                    <a:r>
                      <a:rPr lang="zh-CN" altLang="en-US" sz="1715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（白色</a:t>
                    </a:r>
                    <a:r>
                      <a:rPr lang="en-US" altLang="zh-CN" sz="1715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/</a:t>
                    </a:r>
                    <a:r>
                      <a:rPr lang="zh-CN" altLang="en-US" sz="1715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黑色表面）</a:t>
                    </a:r>
                    <a:endParaRPr lang="en-US" altLang="zh-CN" sz="1715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r>
                      <a:rPr lang="en-US" altLang="zh-CN" sz="1715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MOLDING2020</a:t>
                    </a:r>
                    <a:r>
                      <a:rPr lang="zh-CN" altLang="en-US" sz="1715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（透明）</a:t>
                    </a:r>
                    <a:endParaRPr lang="en-US" altLang="zh-CN" sz="1715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r>
                      <a:rPr lang="zh-CN" altLang="en-US" sz="1715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备注：</a:t>
                    </a:r>
                    <a:r>
                      <a:rPr lang="en-US" altLang="zh-CN" sz="1715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WS2812</a:t>
                    </a:r>
                    <a:r>
                      <a:rPr lang="zh-CN" altLang="en-US" sz="1715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系列</a:t>
                    </a:r>
                    <a:r>
                      <a:rPr lang="en-US" altLang="zh-CN" sz="1715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LED</a:t>
                    </a:r>
                    <a:r>
                      <a:rPr lang="zh-CN" altLang="en-US" sz="1715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引脚</a:t>
                    </a:r>
                    <a:r>
                      <a:rPr lang="en-US" altLang="zh-CN" sz="1715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~</a:t>
                    </a:r>
                    <a:endParaRPr lang="zh-CN" altLang="en-US" sz="1715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r>
                      <a:rPr lang="en-US" altLang="zh-CN" sz="1715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WS2812S</a:t>
                    </a:r>
                    <a:r>
                      <a:rPr lang="zh-CN" altLang="en-US" sz="1715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是</a:t>
                    </a:r>
                    <a:r>
                      <a:rPr lang="en-US" altLang="zh-CN" sz="1715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6PIN</a:t>
                    </a:r>
                    <a:r>
                      <a:rPr lang="zh-CN" altLang="en-US" sz="1715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，其他均为</a:t>
                    </a:r>
                    <a:r>
                      <a:rPr lang="en-US" altLang="zh-CN" sz="1715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4PIN</a:t>
                    </a:r>
                    <a:endParaRPr lang="en-US" altLang="zh-CN" sz="1715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9" name="iṡlíḓé"/>
              <p:cNvGrpSpPr/>
              <p:nvPr/>
            </p:nvGrpSpPr>
            <p:grpSpPr>
              <a:xfrm>
                <a:off x="1332849" y="2802202"/>
                <a:ext cx="6874561" cy="1461135"/>
                <a:chOff x="1332849" y="2625031"/>
                <a:chExt cx="6874561" cy="1461135"/>
              </a:xfrm>
            </p:grpSpPr>
            <p:sp>
              <p:nvSpPr>
                <p:cNvPr id="23" name="ïşḷíḑè"/>
                <p:cNvSpPr/>
                <p:nvPr/>
              </p:nvSpPr>
              <p:spPr>
                <a:xfrm>
                  <a:off x="5883928" y="2918207"/>
                  <a:ext cx="2323482" cy="1008112"/>
                </a:xfrm>
                <a:prstGeom prst="parallelogram">
                  <a:avLst>
                    <a:gd name="adj" fmla="val 52419"/>
                  </a:avLst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</a:p>
              </p:txBody>
            </p:sp>
            <p:grpSp>
              <p:nvGrpSpPr>
                <p:cNvPr id="20" name="isḻiḍe"/>
                <p:cNvGrpSpPr/>
                <p:nvPr/>
              </p:nvGrpSpPr>
              <p:grpSpPr>
                <a:xfrm>
                  <a:off x="1332849" y="2625031"/>
                  <a:ext cx="3888740" cy="1461135"/>
                  <a:chOff x="1003286" y="2209945"/>
                  <a:chExt cx="3527251" cy="1325311"/>
                </a:xfrm>
              </p:grpSpPr>
              <p:sp>
                <p:nvSpPr>
                  <p:cNvPr id="21" name="îṩ1ïďê"/>
                  <p:cNvSpPr/>
                  <p:nvPr/>
                </p:nvSpPr>
                <p:spPr>
                  <a:xfrm>
                    <a:off x="1003286" y="2321507"/>
                    <a:ext cx="607515" cy="364112"/>
                  </a:xfrm>
                  <a:prstGeom prst="homePlat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anchor="ctr">
                    <a:normAutofit/>
                  </a:bodyPr>
                  <a:p>
                    <a:pPr algn="ctr"/>
                    <a:r>
                      <a:rPr lang="en-US" sz="2000"/>
                      <a:t>02</a:t>
                    </a:r>
                    <a:endParaRPr lang="en-US" sz="2000" dirty="0"/>
                  </a:p>
                </p:txBody>
              </p:sp>
              <p:sp>
                <p:nvSpPr>
                  <p:cNvPr id="22" name="ïSḻiďè"/>
                  <p:cNvSpPr/>
                  <p:nvPr/>
                </p:nvSpPr>
                <p:spPr>
                  <a:xfrm>
                    <a:off x="1737074" y="2209945"/>
                    <a:ext cx="2793463" cy="1325311"/>
                  </a:xfrm>
                  <a:prstGeom prst="rect">
                    <a:avLst/>
                  </a:prstGeom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>
                    <a:normAutofit fontScale="70000"/>
                  </a:bodyPr>
                  <a:p>
                    <a:pPr algn="l"/>
                    <a:r>
                      <a:rPr lang="en-US" altLang="zh-CN" sz="1750" b="1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WS2813</a:t>
                    </a:r>
                    <a:r>
                      <a:rPr lang="zh-CN" altLang="en-US" sz="1750" b="1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系列</a:t>
                    </a:r>
                    <a:r>
                      <a:rPr lang="en-US" altLang="zh-CN" sz="1750" b="1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LED</a:t>
                    </a:r>
                    <a:endParaRPr lang="en-US" altLang="zh-CN" sz="1750" b="1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pPr algn="l"/>
                    <a:r>
                      <a: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电压</a:t>
                    </a:r>
                    <a:r>
                      <a: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:</a:t>
                    </a:r>
                    <a:r>
                      <a:rPr lang="en-US" altLang="zh-CN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DC5V</a:t>
                    </a:r>
                    <a:r>
                      <a:rPr lang="zh-CN" altLang="en-US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（双线传输、断点续传）</a:t>
                    </a:r>
                    <a:endParaRPr lang="en-US" altLang="zh-CN" sz="1400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pPr algn="l"/>
                    <a:r>
                      <a: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电流：</a:t>
                    </a:r>
                    <a:r>
                      <a: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R</a:t>
                    </a:r>
                    <a:r>
                      <a: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GB</a:t>
                    </a:r>
                    <a:r>
                      <a: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每个通道</a:t>
                    </a:r>
                    <a:r>
                      <a: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5mA/16mA</a:t>
                    </a:r>
                    <a:endParaRPr lang="en-US" altLang="zh-CN" sz="1400" dirty="0"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endParaRPr>
                  </a:p>
                  <a:p>
                    <a:pPr algn="l"/>
                    <a:r>
                      <a: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/3+9+7=20mA</a:t>
                    </a:r>
                    <a:endParaRPr lang="en-US" altLang="zh-CN" sz="14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pPr algn="l"/>
                    <a:r>
                      <a: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封装形式：</a:t>
                    </a:r>
                    <a:endParaRPr lang="zh-CN" altLang="en-US" sz="14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pPr algn="l"/>
                    <a:r>
                      <a: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SMD5050,3535</a:t>
                    </a:r>
                    <a:r>
                      <a: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（白色</a:t>
                    </a:r>
                    <a:r>
                      <a: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/</a:t>
                    </a:r>
                    <a:r>
                      <a: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黑色表面）</a:t>
                    </a:r>
                    <a:endParaRPr lang="en-US" altLang="zh-CN" sz="14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pPr algn="l"/>
                    <a:r>
                      <a: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MOLDING2020</a:t>
                    </a:r>
                    <a:r>
                      <a: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（透明）</a:t>
                    </a:r>
                    <a:endParaRPr lang="en-US" altLang="zh-CN" sz="14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pPr algn="l"/>
                    <a:r>
                      <a: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备注：</a:t>
                    </a:r>
                    <a:r>
                      <a:rPr lang="en-US" altLang="zh-CN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WS2813</a:t>
                    </a:r>
                    <a:r>
                      <a:rPr lang="zh-CN" altLang="en-US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系列</a:t>
                    </a:r>
                    <a:r>
                      <a:rPr lang="en-US" altLang="zh-CN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LED</a:t>
                    </a:r>
                    <a:r>
                      <a:rPr lang="zh-CN" altLang="en-US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引脚都是</a:t>
                    </a:r>
                    <a:r>
                      <a:rPr lang="en-US" altLang="zh-CN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6PIN</a:t>
                    </a:r>
                    <a:endParaRPr lang="en-US" altLang="zh-CN" sz="14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endParaRPr>
                  </a:p>
                </p:txBody>
              </p:sp>
            </p:grpSp>
          </p:grpSp>
          <p:grpSp>
            <p:nvGrpSpPr>
              <p:cNvPr id="10" name="išliḋe"/>
              <p:cNvGrpSpPr/>
              <p:nvPr/>
            </p:nvGrpSpPr>
            <p:grpSpPr>
              <a:xfrm>
                <a:off x="1332848" y="4302446"/>
                <a:ext cx="6279458" cy="1135556"/>
                <a:chOff x="1332848" y="3948105"/>
                <a:chExt cx="6279458" cy="1135556"/>
              </a:xfrm>
            </p:grpSpPr>
            <p:sp>
              <p:nvSpPr>
                <p:cNvPr id="14" name="íṧľiḓe"/>
                <p:cNvSpPr/>
                <p:nvPr/>
              </p:nvSpPr>
              <p:spPr>
                <a:xfrm>
                  <a:off x="5288824" y="4075549"/>
                  <a:ext cx="2323482" cy="1008112"/>
                </a:xfrm>
                <a:prstGeom prst="parallelogram">
                  <a:avLst>
                    <a:gd name="adj" fmla="val 52419"/>
                  </a:avLst>
                </a:pr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</a:p>
              </p:txBody>
            </p:sp>
            <p:grpSp>
              <p:nvGrpSpPr>
                <p:cNvPr id="11" name="îṩľíďe"/>
                <p:cNvGrpSpPr/>
                <p:nvPr/>
              </p:nvGrpSpPr>
              <p:grpSpPr>
                <a:xfrm>
                  <a:off x="1332848" y="3948105"/>
                  <a:ext cx="3797935" cy="1135381"/>
                  <a:chOff x="1003285" y="3302094"/>
                  <a:chExt cx="3444887" cy="1029838"/>
                </a:xfrm>
              </p:grpSpPr>
              <p:sp>
                <p:nvSpPr>
                  <p:cNvPr id="12" name="ïšḻíḋe"/>
                  <p:cNvSpPr/>
                  <p:nvPr/>
                </p:nvSpPr>
                <p:spPr>
                  <a:xfrm>
                    <a:off x="1003285" y="3496022"/>
                    <a:ext cx="607515" cy="364112"/>
                  </a:xfrm>
                  <a:prstGeom prst="homePlat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anchor="ctr">
                    <a:normAutofit/>
                  </a:bodyPr>
                  <a:p>
                    <a:pPr algn="ctr"/>
                    <a:r>
                      <a:rPr lang="en-US" sz="2000"/>
                      <a:t>03</a:t>
                    </a:r>
                    <a:endParaRPr lang="en-US" sz="2000" dirty="0"/>
                  </a:p>
                </p:txBody>
              </p:sp>
              <p:sp>
                <p:nvSpPr>
                  <p:cNvPr id="13" name="íṧ1íďé"/>
                  <p:cNvSpPr/>
                  <p:nvPr/>
                </p:nvSpPr>
                <p:spPr>
                  <a:xfrm>
                    <a:off x="1737073" y="3302094"/>
                    <a:ext cx="2711099" cy="1029838"/>
                  </a:xfrm>
                  <a:prstGeom prst="rect">
                    <a:avLst/>
                  </a:prstGeom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>
                    <a:normAutofit/>
                  </a:bodyPr>
                  <a:p>
                    <a:pPr algn="l"/>
                    <a:r>
                      <a: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WS2815</a:t>
                    </a:r>
                    <a:r>
                      <a:rPr lang="zh-CN" altLang="en-US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系列</a:t>
                    </a:r>
                    <a:r>
                      <a:rPr lang="en-US" altLang="zh-CN" sz="1400" b="1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LED</a:t>
                    </a:r>
                    <a:endParaRPr lang="en-US" altLang="zh-CN" sz="1400" b="1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pPr algn="l"/>
                    <a:r>
                      <a: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电压：</a:t>
                    </a:r>
                    <a:r>
                      <a: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DC12V</a:t>
                    </a:r>
                    <a:r>
                      <a: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（双线传输、断点续传）</a:t>
                    </a:r>
                    <a:endParaRPr lang="zh-CN" altLang="en-US" sz="10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pPr algn="l"/>
                    <a:r>
                      <a: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电流：</a:t>
                    </a:r>
                    <a:r>
                      <a: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RGB 3</a:t>
                    </a:r>
                    <a:r>
                      <a: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个通道一共</a:t>
                    </a:r>
                    <a:r>
                      <a: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12mA</a:t>
                    </a:r>
                    <a:endParaRPr lang="en-US" altLang="zh-CN" sz="10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pPr algn="l"/>
                    <a:r>
                      <a: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封装形式：</a:t>
                    </a:r>
                    <a:r>
                      <a: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SMD5050,3535(</a:t>
                    </a:r>
                    <a:r>
                      <a: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白色</a:t>
                    </a:r>
                    <a:r>
                      <a: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/</a:t>
                    </a:r>
                    <a:r>
                      <a: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黑色表面）</a:t>
                    </a:r>
                    <a:endParaRPr lang="zh-CN" altLang="en-US" sz="10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pPr algn="l"/>
                    <a:r>
                      <a: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备注：</a:t>
                    </a:r>
                    <a:r>
                      <a:rPr lang="en-US" altLang="zh-CN" sz="10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WS2815</a:t>
                    </a:r>
                    <a:r>
                      <a:rPr lang="zh-CN" altLang="en-US" sz="10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系列</a:t>
                    </a:r>
                    <a:r>
                      <a:rPr lang="en-US" altLang="zh-CN" sz="10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LED</a:t>
                    </a:r>
                    <a:r>
                      <a:rPr lang="zh-CN" altLang="en-US" sz="10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引脚都是</a:t>
                    </a:r>
                    <a:r>
                      <a:rPr lang="en-US" altLang="zh-CN" sz="10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6PIN</a:t>
                    </a:r>
                    <a:endParaRPr lang="zh-CN" altLang="en-US" sz="10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</p:grpSp>
      </p:grpSp>
      <p:sp>
        <p:nvSpPr>
          <p:cNvPr id="41" name="矩形 40"/>
          <p:cNvSpPr/>
          <p:nvPr/>
        </p:nvSpPr>
        <p:spPr>
          <a:xfrm>
            <a:off x="1217930" y="260350"/>
            <a:ext cx="4121150" cy="52197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lt"/>
              </a:rPr>
              <a:t> </a:t>
            </a:r>
            <a:r>
              <a:rPr 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lt"/>
              </a:rPr>
              <a:t>DC5V/12V</a:t>
            </a:r>
            <a:r>
              <a: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lt"/>
              </a:rPr>
              <a:t>数字</a:t>
            </a:r>
            <a:r>
              <a:rPr lang="en-US" altLang="zh-CN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lt"/>
              </a:rPr>
              <a:t>LED</a:t>
            </a:r>
            <a:endParaRPr lang="en-US" altLang="zh-CN" sz="2800" b="1" spc="600" dirty="0">
              <a:gradFill>
                <a:gsLst>
                  <a:gs pos="0">
                    <a:schemeClr val="accent2"/>
                  </a:gs>
                  <a:gs pos="50000">
                    <a:schemeClr val="accent3"/>
                  </a:gs>
                  <a:gs pos="100000">
                    <a:schemeClr val="accent4"/>
                  </a:gs>
                </a:gsLst>
                <a:lin ang="8100000" scaled="1"/>
              </a:gradFill>
              <a:cs typeface="+mn-lt"/>
            </a:endParaRPr>
          </a:p>
        </p:txBody>
      </p:sp>
      <p:sp>
        <p:nvSpPr>
          <p:cNvPr id="36" name="íṧľiḓe"/>
          <p:cNvSpPr/>
          <p:nvPr/>
        </p:nvSpPr>
        <p:spPr>
          <a:xfrm>
            <a:off x="4646204" y="5637025"/>
            <a:ext cx="2323482" cy="1008112"/>
          </a:xfrm>
          <a:prstGeom prst="parallelogram">
            <a:avLst>
              <a:gd name="adj" fmla="val 52419"/>
            </a:avLst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</a:p>
        </p:txBody>
      </p:sp>
      <p:sp>
        <p:nvSpPr>
          <p:cNvPr id="40" name="ïšḻíḋe"/>
          <p:cNvSpPr/>
          <p:nvPr/>
        </p:nvSpPr>
        <p:spPr>
          <a:xfrm>
            <a:off x="1342373" y="5861179"/>
            <a:ext cx="669776" cy="401428"/>
          </a:xfrm>
          <a:prstGeom prst="homePlate">
            <a:avLst/>
          </a:prstGeom>
          <a:solidFill>
            <a:srgbClr val="13C865"/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p>
            <a:pPr algn="ctr"/>
            <a:r>
              <a:rPr lang="en-US" sz="2000"/>
              <a:t>04</a:t>
            </a:r>
            <a:endParaRPr lang="en-US" sz="2000" dirty="0"/>
          </a:p>
        </p:txBody>
      </p:sp>
      <p:sp>
        <p:nvSpPr>
          <p:cNvPr id="43" name="íṧ1íďé"/>
          <p:cNvSpPr/>
          <p:nvPr/>
        </p:nvSpPr>
        <p:spPr>
          <a:xfrm>
            <a:off x="2176780" y="5685790"/>
            <a:ext cx="2887980" cy="10490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none" anchor="ctr">
            <a:normAutofit lnSpcReduction="20000"/>
          </a:bodyPr>
          <a:p>
            <a:pPr algn="l"/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WS216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WS2816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16bit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高辉高刷显示屏专用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电压：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DC5V(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（双线传输、断点续传）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电流：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20mA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10mA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封装形式：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SMD3535,2121,2427,1313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备注：</a:t>
            </a:r>
            <a:r>
              <a:rPr 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2427</a:t>
            </a:r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1313</a:t>
            </a:r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引脚都是</a:t>
            </a:r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PIN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336405" y="6381115"/>
            <a:ext cx="251079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</a14:hiddenFill>
            </a:ext>
          </a:extLst>
        </p:spPr>
        <p:txBody>
          <a:bodyPr wrap="none" rtlCol="0">
            <a:spAutoFit/>
          </a:bodyPr>
          <a:p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www.world-semi.com</a:t>
            </a:r>
            <a:endParaRPr lang="en-US" altLang="zh-CN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2970" y="1680845"/>
            <a:ext cx="1645285" cy="41465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550" y="3406775"/>
            <a:ext cx="1642110" cy="3854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170" y="4766310"/>
            <a:ext cx="1593850" cy="37465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620" y="5956935"/>
            <a:ext cx="1354455" cy="3054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40000"/>
                <a:lumOff val="60000"/>
              </a:schemeClr>
            </a:gs>
            <a:gs pos="0">
              <a:srgbClr val="F9F3EB"/>
            </a:gs>
            <a:gs pos="100000">
              <a:srgbClr val="F3E6D7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755" y="444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WORLDSEMI LOGO-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16205"/>
            <a:ext cx="917575" cy="95313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95960" y="424180"/>
            <a:ext cx="7751445" cy="4446905"/>
            <a:chOff x="869" y="215"/>
            <a:chExt cx="12207" cy="7003"/>
          </a:xfrm>
        </p:grpSpPr>
        <p:sp>
          <p:nvSpPr>
            <p:cNvPr id="27" name="文本框 26"/>
            <p:cNvSpPr txBox="1"/>
            <p:nvPr/>
          </p:nvSpPr>
          <p:spPr>
            <a:xfrm>
              <a:off x="1949" y="215"/>
              <a:ext cx="11127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600" b="1">
                  <a:solidFill>
                    <a:srgbClr val="00B0F0"/>
                  </a:solidFill>
                  <a:latin typeface="黑体" panose="02010609060101010101" charset="-122"/>
                  <a:ea typeface="黑体" panose="02010609060101010101" charset="-122"/>
                </a:rPr>
                <a:t>主要产品-数字LED系列</a:t>
              </a:r>
              <a:endParaRPr lang="zh-CN" altLang="en-US" sz="3600" b="1">
                <a:solidFill>
                  <a:srgbClr val="00B0F0"/>
                </a:solidFill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 rot="0">
              <a:off x="869" y="2792"/>
              <a:ext cx="12207" cy="4426"/>
              <a:chOff x="755" y="3246"/>
              <a:chExt cx="12207" cy="4426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755" y="3246"/>
                <a:ext cx="12207" cy="1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2400" b="1"/>
                  <a:t> </a:t>
                </a:r>
                <a:r>
                  <a:rPr lang="zh-CN" sz="2800" b="1"/>
                  <a:t>数字</a:t>
                </a:r>
                <a:r>
                  <a:rPr lang="en-US" altLang="zh-CN" sz="2800" b="1"/>
                  <a:t>LED : </a:t>
                </a:r>
                <a:endParaRPr lang="en-US" altLang="zh-CN" sz="2400" b="1"/>
              </a:p>
              <a:p>
                <a:r>
                  <a:rPr lang="en-US" altLang="zh-CN" sz="2400"/>
                  <a:t> WS2812 5V 4</a:t>
                </a:r>
                <a:r>
                  <a:rPr lang="zh-CN" altLang="en-US" sz="2400"/>
                  <a:t>脚系列：</a:t>
                </a:r>
                <a:r>
                  <a:rPr lang="en-US" altLang="zh-CN" sz="2400"/>
                  <a:t> 5050/3535/2427/2020/1313/4020</a:t>
                </a:r>
                <a:endParaRPr lang="en-US" altLang="zh-CN" sz="2400"/>
              </a:p>
            </p:txBody>
          </p:sp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" y="5174"/>
                <a:ext cx="11396" cy="2498"/>
              </a:xfrm>
              <a:prstGeom prst="rect">
                <a:avLst/>
              </a:prstGeom>
            </p:spPr>
          </p:pic>
        </p:grpSp>
      </p:grpSp>
      <p:grpSp>
        <p:nvGrpSpPr>
          <p:cNvPr id="67" name="组合 66"/>
          <p:cNvGrpSpPr/>
          <p:nvPr/>
        </p:nvGrpSpPr>
        <p:grpSpPr>
          <a:xfrm>
            <a:off x="8688070" y="1069340"/>
            <a:ext cx="2956560" cy="5492115"/>
            <a:chOff x="361" y="2347"/>
            <a:chExt cx="3958" cy="7830"/>
          </a:xfrm>
        </p:grpSpPr>
        <p:sp>
          <p:nvSpPr>
            <p:cNvPr id="7" name="文本框 6"/>
            <p:cNvSpPr txBox="1"/>
            <p:nvPr/>
          </p:nvSpPr>
          <p:spPr>
            <a:xfrm>
              <a:off x="3202" y="9536"/>
              <a:ext cx="468" cy="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900">
                  <a:solidFill>
                    <a:schemeClr val="bg1"/>
                  </a:solidFill>
                </a:rPr>
                <a:t>-B</a:t>
              </a:r>
              <a:endParaRPr lang="en-US" altLang="zh-CN" sz="900">
                <a:solidFill>
                  <a:schemeClr val="bg1"/>
                </a:solidFill>
              </a:endParaRPr>
            </a:p>
          </p:txBody>
        </p:sp>
        <p:sp>
          <p:nvSpPr>
            <p:cNvPr id="47" name="ïṩḻíḓé"/>
            <p:cNvSpPr/>
            <p:nvPr/>
          </p:nvSpPr>
          <p:spPr>
            <a:xfrm>
              <a:off x="361" y="2347"/>
              <a:ext cx="3519" cy="783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52000">
                  <a:schemeClr val="accent3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</a:p>
          </p:txBody>
        </p:sp>
        <p:sp>
          <p:nvSpPr>
            <p:cNvPr id="49" name="ïṣḻíḑe"/>
            <p:cNvSpPr/>
            <p:nvPr/>
          </p:nvSpPr>
          <p:spPr>
            <a:xfrm>
              <a:off x="361" y="2441"/>
              <a:ext cx="3958" cy="955"/>
            </a:xfrm>
            <a:prstGeom prst="rect">
              <a:avLst/>
            </a:prstGeom>
          </p:spPr>
          <p:txBody>
            <a:bodyPr wrap="none">
              <a:normAutofit fontScale="60000"/>
            </a:bodyPr>
            <a:p>
              <a:pPr lvl="0" algn="ctr"/>
              <a:r>
                <a:rPr lang="en-US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WS2812</a:t>
              </a: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系列</a:t>
              </a: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产品应用：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/>
              <a:endParaRPr lang="zh-CN" sz="1100" b="1" kern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ctr"/>
              <a:r>
                <a:rPr lang="zh-CN" sz="2000" b="1" kern="0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消费数码、高端广告、人工智能</a:t>
              </a:r>
              <a:endParaRPr lang="zh-CN" sz="2000" b="1" kern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ctr"/>
              <a:endParaRPr lang="zh-CN" altLang="en-US" sz="2000" b="1" kern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" y="3299"/>
              <a:ext cx="1216" cy="1356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" y="4794"/>
              <a:ext cx="1161" cy="1211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4" y="4753"/>
              <a:ext cx="1311" cy="1295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4" y="3299"/>
              <a:ext cx="1407" cy="1221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9" y="6629"/>
              <a:ext cx="2323" cy="1449"/>
            </a:xfrm>
            <a:prstGeom prst="rect">
              <a:avLst/>
            </a:prstGeom>
          </p:spPr>
        </p:pic>
        <p:sp>
          <p:nvSpPr>
            <p:cNvPr id="57" name="ïṣḻíḑe"/>
            <p:cNvSpPr/>
            <p:nvPr/>
          </p:nvSpPr>
          <p:spPr>
            <a:xfrm>
              <a:off x="602" y="6157"/>
              <a:ext cx="2962" cy="495"/>
            </a:xfrm>
            <a:prstGeom prst="rect">
              <a:avLst/>
            </a:prstGeom>
          </p:spPr>
          <p:txBody>
            <a:bodyPr wrap="none">
              <a:noAutofit/>
            </a:bodyPr>
            <a:p>
              <a:pPr lvl="0" algn="ctr"/>
              <a:r>
                <a:rPr lang="zh-CN" altLang="en-US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透明</a:t>
              </a:r>
              <a:r>
                <a:rPr lang="en-US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LED</a:t>
              </a:r>
              <a:r>
                <a:rPr lang="zh-CN" altLang="en-US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像素屏</a:t>
              </a:r>
              <a:endPara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ïṣḻíḑe"/>
            <p:cNvSpPr/>
            <p:nvPr/>
          </p:nvSpPr>
          <p:spPr>
            <a:xfrm>
              <a:off x="530" y="8142"/>
              <a:ext cx="2962" cy="495"/>
            </a:xfrm>
            <a:prstGeom prst="rect">
              <a:avLst/>
            </a:prstGeom>
          </p:spPr>
          <p:txBody>
            <a:bodyPr wrap="none">
              <a:noAutofit/>
            </a:bodyPr>
            <a:p>
              <a:pPr algn="l">
                <a:defRPr/>
              </a:pPr>
              <a:r>
                <a:rPr lang="zh-CN" sz="1200" kern="0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电脑电源发光线产品应用</a:t>
              </a:r>
              <a:endParaRPr lang="zh-CN" altLang="en-US" sz="1200" b="1" kern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9" y="8541"/>
              <a:ext cx="2348" cy="1390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ISLIDE.DIAGRAM" val="99709880-7816-4d42-9109-289889db07fd"/>
</p:tagLst>
</file>

<file path=ppt/tags/tag10.xml><?xml version="1.0" encoding="utf-8"?>
<p:tagLst xmlns:p="http://schemas.openxmlformats.org/presentationml/2006/main">
  <p:tag name="KSO_WM_UNIT_PLACING_PICTURE_USER_VIEWPORT" val="{&quot;height&quot;:7759,&quot;width&quot;:7883}"/>
</p:tagLst>
</file>

<file path=ppt/tags/tag11.xml><?xml version="1.0" encoding="utf-8"?>
<p:tagLst xmlns:p="http://schemas.openxmlformats.org/presentationml/2006/main">
  <p:tag name="AS_OS" val="Unix 5.4 unknown"/>
  <p:tag name="AS_RELEASE_DATE" val="2021.03.31"/>
  <p:tag name="AS_TITLE" val="Aspose.Slides for Java"/>
  <p:tag name="AS_VERSION" val="21.3"/>
  <p:tag name="COMMONDATA" val="eyJoZGlkIjoiOTBhNTRlMjMyZDYyYmM5YjhmYjQ2ODY3MGM1ZWFjMmIifQ=="/>
  <p:tag name="KSO_WPP_MARK_KEY" val="365363f8-2942-4c49-8c8c-a548b366bfaa"/>
</p:tagLst>
</file>

<file path=ppt/tags/tag2.xml><?xml version="1.0" encoding="utf-8"?>
<p:tagLst xmlns:p="http://schemas.openxmlformats.org/presentationml/2006/main">
  <p:tag name="ISLIDE.DIAGRAM" val="99709880-7816-4d42-9109-289889db07fd"/>
</p:tagLst>
</file>

<file path=ppt/tags/tag3.xml><?xml version="1.0" encoding="utf-8"?>
<p:tagLst xmlns:p="http://schemas.openxmlformats.org/presentationml/2006/main">
  <p:tag name="KSO_WM_UNIT_TABLE_BEAUTIFY" val="smartTable{c47afcae-fe7c-464e-9561-24ba4e73fea7}"/>
  <p:tag name="TABLE_ENDDRAG_ORIGIN_RECT" val="923*427"/>
  <p:tag name="TABLE_ENDDRAG_RECT" val="20*88*923*427"/>
</p:tagLst>
</file>

<file path=ppt/tags/tag4.xml><?xml version="1.0" encoding="utf-8"?>
<p:tagLst xmlns:p="http://schemas.openxmlformats.org/presentationml/2006/main">
  <p:tag name="KSO_WM_UNIT_TABLE_BEAUTIFY" val="smartTable{c47afcae-fe7c-464e-9561-24ba4e73fea7}"/>
  <p:tag name="TABLE_ENDDRAG_ORIGIN_RECT" val="914*424"/>
  <p:tag name="TABLE_ENDDRAG_RECT" val="33*93*914*424"/>
</p:tagLst>
</file>

<file path=ppt/tags/tag5.xml><?xml version="1.0" encoding="utf-8"?>
<p:tagLst xmlns:p="http://schemas.openxmlformats.org/presentationml/2006/main">
  <p:tag name="KSO_WM_UNIT_TABLE_BEAUTIFY" val="smartTable{c47afcae-fe7c-464e-9561-24ba4e73fea7}"/>
  <p:tag name="TABLE_ENDDRAG_ORIGIN_RECT" val="914*424"/>
  <p:tag name="TABLE_ENDDRAG_RECT" val="33*93*914*424"/>
</p:tagLst>
</file>

<file path=ppt/tags/tag6.xml><?xml version="1.0" encoding="utf-8"?>
<p:tagLst xmlns:p="http://schemas.openxmlformats.org/presentationml/2006/main">
  <p:tag name="KSO_WM_UNIT_TABLE_BEAUTIFY" val="smartTable{c47afcae-fe7c-464e-9561-24ba4e73fea7}"/>
  <p:tag name="TABLE_ENDDRAG_ORIGIN_RECT" val="907*408"/>
  <p:tag name="TABLE_ENDDRAG_RECT" val="32*99*907*408"/>
</p:tagLst>
</file>

<file path=ppt/tags/tag7.xml><?xml version="1.0" encoding="utf-8"?>
<p:tagLst xmlns:p="http://schemas.openxmlformats.org/presentationml/2006/main">
  <p:tag name="KSO_WM_UNIT_PLACING_PICTURE_USER_VIEWPORT" val="{&quot;height&quot;:3728,&quot;width&quot;:4936}"/>
</p:tagLst>
</file>

<file path=ppt/tags/tag8.xml><?xml version="1.0" encoding="utf-8"?>
<p:tagLst xmlns:p="http://schemas.openxmlformats.org/presentationml/2006/main">
  <p:tag name="KSO_WM_UNIT_PLACING_PICTURE_USER_VIEWPORT" val="{&quot;height&quot;:7759,&quot;width&quot;:7883}"/>
</p:tagLst>
</file>

<file path=ppt/tags/tag9.xml><?xml version="1.0" encoding="utf-8"?>
<p:tagLst xmlns:p="http://schemas.openxmlformats.org/presentationml/2006/main">
  <p:tag name="KSO_WM_UNIT_PLACING_PICTURE_USER_VIEWPORT" val="{&quot;height&quot;:3728,&quot;width&quot;:4936}"/>
</p:tagLst>
</file>

<file path=ppt/theme/theme1.xml><?xml version="1.0" encoding="utf-8"?>
<a:theme xmlns:a="http://schemas.openxmlformats.org/drawingml/2006/main" name="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nordridesign.com">
  <a:themeElements>
    <a:clrScheme name="1_nordridesign.com 19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FF0517"/>
      </a:accent1>
      <a:accent2>
        <a:srgbClr val="BC000D"/>
      </a:accent2>
      <a:accent3>
        <a:srgbClr val="FFFFFF"/>
      </a:accent3>
      <a:accent4>
        <a:srgbClr val="000000"/>
      </a:accent4>
      <a:accent5>
        <a:srgbClr val="FFAAAB"/>
      </a:accent5>
      <a:accent6>
        <a:srgbClr val="AA000B"/>
      </a:accent6>
      <a:hlink>
        <a:srgbClr val="3A0004"/>
      </a:hlink>
      <a:folHlink>
        <a:srgbClr val="FF3B3B"/>
      </a:folHlink>
    </a:clrScheme>
    <a:fontScheme name="1_nordridesign.com">
      <a:majorFont>
        <a:latin typeface="Arial"/>
        <a:ea typeface="华文细黑"/>
        <a:cs typeface="Arial"/>
      </a:majorFont>
      <a:minorFont>
        <a:latin typeface="Arial"/>
        <a:ea typeface="华文细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anose="0201060004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anose="02010600040101010101" pitchFamily="2" charset="-122"/>
          </a:defRPr>
        </a:defPPr>
      </a:lstStyle>
    </a:lnDef>
  </a:objectDefaults>
  <a:extraClrSchemeLst>
    <a:extraClrScheme>
      <a:clrScheme name="1_nordridesign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dridesign.co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dridesign.co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dridesign.co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dridesign.co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dridesign.co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rdridesign.co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rdridesign.co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rdridesign.co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rdridesign.co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rdridesign.co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rdridesign.co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rdridesign.com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dridesign.com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8A2D"/>
        </a:accent6>
        <a:hlink>
          <a:srgbClr val="463900"/>
        </a:hlink>
        <a:folHlink>
          <a:srgbClr val="FFE6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dridesign.com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021"/>
        </a:accent1>
        <a:accent2>
          <a:srgbClr val="DA5800"/>
        </a:accent2>
        <a:accent3>
          <a:srgbClr val="FFFFFF"/>
        </a:accent3>
        <a:accent4>
          <a:srgbClr val="000000"/>
        </a:accent4>
        <a:accent5>
          <a:srgbClr val="FFC6AB"/>
        </a:accent5>
        <a:accent6>
          <a:srgbClr val="C54F00"/>
        </a:accent6>
        <a:hlink>
          <a:srgbClr val="963D00"/>
        </a:hlink>
        <a:folHlink>
          <a:srgbClr val="FFAD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dridesign.com 1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5B8CC1"/>
        </a:accent1>
        <a:accent2>
          <a:srgbClr val="2A5682"/>
        </a:accent2>
        <a:accent3>
          <a:srgbClr val="FFFFFF"/>
        </a:accent3>
        <a:accent4>
          <a:srgbClr val="000000"/>
        </a:accent4>
        <a:accent5>
          <a:srgbClr val="B5C5DD"/>
        </a:accent5>
        <a:accent6>
          <a:srgbClr val="254D75"/>
        </a:accent6>
        <a:hlink>
          <a:srgbClr val="002850"/>
        </a:hlink>
        <a:folHlink>
          <a:srgbClr val="2A94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dridesign.com 17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dridesign.com 1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F59B8"/>
        </a:accent1>
        <a:accent2>
          <a:srgbClr val="884183"/>
        </a:accent2>
        <a:accent3>
          <a:srgbClr val="FFFFFF"/>
        </a:accent3>
        <a:accent4>
          <a:srgbClr val="000000"/>
        </a:accent4>
        <a:accent5>
          <a:srgbClr val="DCB5D8"/>
        </a:accent5>
        <a:accent6>
          <a:srgbClr val="7B3A76"/>
        </a:accent6>
        <a:hlink>
          <a:srgbClr val="371535"/>
        </a:hlink>
        <a:folHlink>
          <a:srgbClr val="C468B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dridesign.com 1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517"/>
        </a:accent1>
        <a:accent2>
          <a:srgbClr val="BC000D"/>
        </a:accent2>
        <a:accent3>
          <a:srgbClr val="FFFFFF"/>
        </a:accent3>
        <a:accent4>
          <a:srgbClr val="000000"/>
        </a:accent4>
        <a:accent5>
          <a:srgbClr val="FFAAAB"/>
        </a:accent5>
        <a:accent6>
          <a:srgbClr val="AA000B"/>
        </a:accent6>
        <a:hlink>
          <a:srgbClr val="3A0004"/>
        </a:hlink>
        <a:folHlink>
          <a:srgbClr val="FF3B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dridesign.com 20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DFE0BE"/>
        </a:accent1>
        <a:accent2>
          <a:srgbClr val="D1D46B"/>
        </a:accent2>
        <a:accent3>
          <a:srgbClr val="FFFFFF"/>
        </a:accent3>
        <a:accent4>
          <a:srgbClr val="000000"/>
        </a:accent4>
        <a:accent5>
          <a:srgbClr val="ECEDDB"/>
        </a:accent5>
        <a:accent6>
          <a:srgbClr val="BDC060"/>
        </a:accent6>
        <a:hlink>
          <a:srgbClr val="3A3B11"/>
        </a:hlink>
        <a:folHlink>
          <a:srgbClr val="DDDF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dridesign.com 2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6FC01E"/>
        </a:accent1>
        <a:accent2>
          <a:srgbClr val="4F7913"/>
        </a:accent2>
        <a:accent3>
          <a:srgbClr val="FFFFFF"/>
        </a:accent3>
        <a:accent4>
          <a:srgbClr val="000000"/>
        </a:accent4>
        <a:accent5>
          <a:srgbClr val="BBDCAB"/>
        </a:accent5>
        <a:accent6>
          <a:srgbClr val="476D10"/>
        </a:accent6>
        <a:hlink>
          <a:srgbClr val="26420A"/>
        </a:hlink>
        <a:folHlink>
          <a:srgbClr val="7BD5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6264</Words>
  <Application>WPS 演示</Application>
  <PresentationFormat>宽屏</PresentationFormat>
  <Paragraphs>907</Paragraphs>
  <Slides>30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30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幼圆</vt:lpstr>
      <vt:lpstr>华文细黑</vt:lpstr>
      <vt:lpstr>黑体</vt:lpstr>
      <vt:lpstr>Verdana</vt:lpstr>
      <vt:lpstr>Microsoft JhengHei</vt:lpstr>
      <vt:lpstr>Aharoni</vt:lpstr>
      <vt:lpstr>Yu Gothic UI Semibold</vt:lpstr>
      <vt:lpstr>等线</vt:lpstr>
      <vt:lpstr>Arial Unicode MS</vt:lpstr>
      <vt:lpstr>Calibri</vt:lpstr>
      <vt:lpstr>Wingdings</vt:lpstr>
      <vt:lpstr>等线 Light</vt:lpstr>
      <vt:lpstr>正文</vt:lpstr>
      <vt:lpstr>自定义设计方案</vt:lpstr>
      <vt:lpstr>2_nordridesign.com</vt:lpstr>
      <vt:lpstr>1_正文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lla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Kent Lee</dc:creator>
  <cp:lastModifiedBy>Spring</cp:lastModifiedBy>
  <cp:revision>885</cp:revision>
  <dcterms:created xsi:type="dcterms:W3CDTF">2022-04-12T20:42:00Z</dcterms:created>
  <dcterms:modified xsi:type="dcterms:W3CDTF">2023-02-15T01:55:57Z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2052-11.1.0.12970</vt:lpwstr>
  </property>
  <property fmtid="{D5CDD505-2E9C-101B-9397-08002B2CF9AE}" pid="3" name="ICV">
    <vt:lpwstr>987EDDE0CEE840059C52D3D0E1C16FDF</vt:lpwstr>
  </property>
  <property fmtid="{D5CDD505-2E9C-101B-9397-08002B2CF9AE}" pid="4" name="commondata">
    <vt:lpwstr>eyJoZGlkIjoiN2YzNjBkOTgyNWQ1YTMxYzM3MzMwNWFiODNmOWIzYWMifQ==</vt:lpwstr>
  </property>
</Properties>
</file>